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mn"/>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n"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mn" altLang="ko-KR" b="1">
                <a:solidFill>
                  <a:schemeClr val="tx1">
                    <a:lumMod val="50000"/>
                    <a:lumOff val="50000"/>
                  </a:schemeClr>
                </a:solidFill>
              </a:rPr>
              <a:t>№ 72 Бурханы үг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mn" altLang="ko-KR" sz="4400"/>
              <a:t>Хоёр дахь хүү алдагдсан бөгөөд олдсон</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a:t>
            </a:r>
            <a:r xmlns:a="http://schemas.openxmlformats.org/drawingml/2006/main">
              <a:rPr altLang="en-US" lang="mn" sz="4000">
                <a:solidFill>
                  <a:srgbClr val="ff0000"/>
                </a:solidFill>
              </a:rPr>
              <a:t> </a:t>
            </a:r>
            <a:r xmlns:a="http://schemas.openxmlformats.org/drawingml/2006/main">
              <a:rPr altLang="ko-KR" lang="mn" sz="4000">
                <a:solidFill>
                  <a:srgbClr val="ff0000"/>
                </a:solidFill>
              </a:rPr>
              <a:t>Асуулт</a:t>
            </a:r>
            <a:r xmlns:a="http://schemas.openxmlformats.org/drawingml/2006/main">
              <a:rPr altLang="en-US" lang="mn"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mn" sz="3200">
                <a:solidFill>
                  <a:schemeClr val="tx1">
                    <a:lumMod val="65000"/>
                    <a:lumOff val="35000"/>
                  </a:schemeClr>
                </a:solidFill>
              </a:rPr>
              <a:t>Хоёр дахь хүүгээ буцаж ирэхэд аав нь яаж хандсан бэ?</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① </a:t>
            </a:r>
            <a:r xmlns:a="http://schemas.openxmlformats.org/drawingml/2006/main">
              <a:rPr altLang="ko-KR" lang="mn" sz="2800">
                <a:solidFill>
                  <a:schemeClr val="tx1">
                    <a:lumMod val="65000"/>
                    <a:lumOff val="35000"/>
                  </a:schemeClr>
                </a:solidFill>
              </a:rPr>
              <a:t>Тэр хоёр дахь хүүгээ хөөсөн.</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② </a:t>
            </a:r>
            <a:r xmlns:a="http://schemas.openxmlformats.org/drawingml/2006/main">
              <a:rPr altLang="ko-KR" lang="mn" sz="2800">
                <a:solidFill>
                  <a:schemeClr val="tx1">
                    <a:lumMod val="65000"/>
                    <a:lumOff val="35000"/>
                  </a:schemeClr>
                </a:solidFill>
              </a:rPr>
              <a:t>Тэр хоёр дахь хүүгээ цохисон.</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③ </a:t>
            </a:r>
            <a:r xmlns:a="http://schemas.openxmlformats.org/drawingml/2006/main">
              <a:rPr altLang="ko-KR" lang="mn" sz="2800">
                <a:solidFill>
                  <a:schemeClr val="tx1">
                    <a:lumMod val="65000"/>
                    <a:lumOff val="35000"/>
                  </a:schemeClr>
                </a:solidFill>
              </a:rPr>
              <a:t>Тэр хоёр дахь хүүгээ хараагүй.</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④ </a:t>
            </a:r>
            <a:r xmlns:a="http://schemas.openxmlformats.org/drawingml/2006/main">
              <a:rPr altLang="ko-KR" lang="mn" sz="2800">
                <a:solidFill>
                  <a:schemeClr val="tx1">
                    <a:lumMod val="65000"/>
                    <a:lumOff val="35000"/>
                  </a:schemeClr>
                </a:solidFill>
              </a:rPr>
              <a:t>Тэр хоёр дахь хүүгээ баяртайгаар угтан авав.</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rgbClr val="ff0000"/>
                </a:solidFill>
              </a:rPr>
              <a:t>④ </a:t>
            </a:r>
            <a:r xmlns:a="http://schemas.openxmlformats.org/drawingml/2006/main">
              <a:rPr altLang="ko-KR" lang="mn" sz="2800">
                <a:solidFill>
                  <a:srgbClr val="ff0000"/>
                </a:solidFill>
              </a:rPr>
              <a:t>Тэр хоёр дахь хүүгээ баяртайгаар угтан авав.</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n" altLang="ko-KR" b="1">
                <a:solidFill>
                  <a:schemeClr val="tx1">
                    <a:lumMod val="50000"/>
                    <a:lumOff val="50000"/>
                  </a:schemeClr>
                </a:solidFill>
              </a:rPr>
              <a:t>№ 81 Бурханы үг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mn" altLang="ko-KR" sz="4400"/>
              <a:t>Арван мянган авьяастны өртэй хүн</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үг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mn" sz="3600"/>
              <a:t>— Би чамд өршөөл үзүүлж байсан шиг, чи хамтран зүтгэгчдээ өршөөл үзүүлэх ёстой байсан юм биш үү?</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n" sz="2800">
                <a:solidFill>
                  <a:schemeClr val="tx1">
                    <a:lumMod val="65000"/>
                    <a:lumOff val="35000"/>
                  </a:schemeClr>
                </a:solidFill>
              </a:rPr>
              <a:t>Матай</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18:</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Хаанд арван мянган талантын өртэй нэгэн хүн байжээ. Хаан тэр хүнийг өрөвдөн өрийг тэглэв.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Гэтэл тэр хүн гадагшаа явахдаа өөрт нь зуун динарийн өртэй байсан зарц нөхдийнхөө нэгийг олж харав. Тэр түүнийг барьж аваад түүн рүү уурлав. "Надад төлөх ёстой зүйлээ буцааж өг!"</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mn" sz="3200">
                <a:solidFill>
                  <a:schemeClr val="tx1">
                    <a:lumMod val="65000"/>
                    <a:lumOff val="35000"/>
                  </a:schemeClr>
                </a:solidFill>
              </a:rPr>
              <a:t>Тэгээд тэр хамтран зүтгэгчээ шоронд шидэв. Хаан энэ мэдээг нөгөө зарцаасаа сонсов.</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Тэгэхэд хаан уурлаж, зарцыг буцааж дуудав. "Чи надаас гуйсан болохоор би чиний тэр бүх өрийг тэглэсэн. Би чамайг өршөөж байсан шиг, чи бусад зарц нартаа өршөөл үзүүлэх ёстой байсан юм биш үү?"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Есүс "Тэнгэр дэх бидний Эцэг та нарыг уучилсан шиг та нар бие биенээ уучлах ёстой" гэж хэлсэн.</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t>Өнөөдрийн хичээл</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mn" sz="3200">
                <a:solidFill>
                  <a:schemeClr val="tx1">
                    <a:lumMod val="65000"/>
                    <a:lumOff val="35000"/>
                  </a:schemeClr>
                </a:solidFill>
              </a:rPr>
              <a:t>Нэг үйлчлэгч арван мянган талантын маш их өрөөс ангижирчээ.</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Гэвч тэрээр өөрт нь зуун динарийн өртэй байсан зарц нөхдөө өршөөсөнгүй.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Энэ бол талархалгүй хандлага юм.</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Бид ч бас Есүсээр дамжуулан нигүүлслээр уучлагдаж, аврагдсан.</a:t>
            </a:r>
            <a:r xmlns:a="http://schemas.openxmlformats.org/drawingml/2006/main">
              <a:rPr altLang="en-US" lang="mn" sz="3200">
                <a:solidFill>
                  <a:schemeClr val="tx1">
                    <a:lumMod val="65000"/>
                    <a:lumOff val="35000"/>
                  </a:schemeClr>
                </a:solidFill>
              </a:rPr>
              <a:t> </a:t>
            </a:r>
            <a:r xmlns:a="http://schemas.openxmlformats.org/drawingml/2006/main">
              <a:rPr altLang="ko-KR" lang="mn" sz="3200">
                <a:solidFill>
                  <a:schemeClr val="tx1">
                    <a:lumMod val="65000"/>
                    <a:lumOff val="35000"/>
                  </a:schemeClr>
                </a:solidFill>
              </a:rPr>
              <a:t>Хэрэв бид энэ ач ивээлийг мартахгүй бол бидэнд буруу зүйл хийсэн хүмүүсийг уучлах ёстой.</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mn" sz="3200"/>
              <a:t>Есүс гэж хэн бэ?</a:t>
            </a:r>
            <a:r xmlns:a="http://schemas.openxmlformats.org/drawingml/2006/main">
              <a:rPr altLang="en-US" lang="m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rgbClr val="0070c0"/>
                </a:solidFill>
              </a:rPr>
              <a:t>Есүс бол..</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Есүс бол биднийг уучилж, эцсээ хүртэл хайрладаг нэгэн.</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асуулт хариулт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mn" sz="3200">
                <a:solidFill>
                  <a:schemeClr val="tx1">
                    <a:lumMod val="65000"/>
                    <a:lumOff val="35000"/>
                  </a:schemeClr>
                </a:solidFill>
              </a:rPr>
              <a:t>Тэр хаанаас хэдэн төгрөг хасуулсан бэ?</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① </a:t>
            </a:r>
            <a:r xmlns:a="http://schemas.openxmlformats.org/drawingml/2006/main">
              <a:rPr altLang="ko-KR" lang="mn" sz="2800">
                <a:solidFill>
                  <a:schemeClr val="tx1">
                    <a:lumMod val="65000"/>
                    <a:lumOff val="35000"/>
                  </a:schemeClr>
                </a:solidFill>
              </a:rPr>
              <a:t>зуун динар</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② </a:t>
            </a:r>
            <a:r xmlns:a="http://schemas.openxmlformats.org/drawingml/2006/main">
              <a:rPr altLang="ko-KR" lang="mn" sz="2800">
                <a:solidFill>
                  <a:schemeClr val="tx1">
                    <a:lumMod val="65000"/>
                    <a:lumOff val="35000"/>
                  </a:schemeClr>
                </a:solidFill>
              </a:rPr>
              <a:t>хоёр зуун динар</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③ </a:t>
            </a:r>
            <a:r xmlns:a="http://schemas.openxmlformats.org/drawingml/2006/main">
              <a:rPr altLang="ko-KR" lang="mn" sz="2800">
                <a:solidFill>
                  <a:schemeClr val="tx1">
                    <a:lumMod val="65000"/>
                    <a:lumOff val="35000"/>
                  </a:schemeClr>
                </a:solidFill>
              </a:rPr>
              <a:t>зуун авьяас</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④ </a:t>
            </a:r>
            <a:r xmlns:a="http://schemas.openxmlformats.org/drawingml/2006/main">
              <a:rPr altLang="ko-KR" lang="mn" sz="2800">
                <a:solidFill>
                  <a:schemeClr val="tx1">
                    <a:lumMod val="65000"/>
                    <a:lumOff val="35000"/>
                  </a:schemeClr>
                </a:solidFill>
              </a:rPr>
              <a:t>арван мянган авьяас</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rgbClr val="ff0000"/>
                </a:solidFill>
              </a:rPr>
              <a:t>④ </a:t>
            </a:r>
            <a:r xmlns:a="http://schemas.openxmlformats.org/drawingml/2006/main">
              <a:rPr altLang="ko-KR" lang="mn" sz="2800">
                <a:solidFill>
                  <a:srgbClr val="ff0000"/>
                </a:solidFill>
              </a:rPr>
              <a:t>арван мянган авьяас</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t>Өнөөдрийн үг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mn" sz="4000"/>
              <a:t>Учир нь миний энэ хүү үхсэн бөгөөд дахин амьд байна; тэр төөрсөн бөгөөд олдсон.' Тиймээс тэд баяраа тэмдэглэж эхлэв.</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n" sz="2800">
                <a:solidFill>
                  <a:schemeClr val="tx1">
                    <a:lumMod val="65000"/>
                    <a:lumOff val="35000"/>
                  </a:schemeClr>
                </a:solidFill>
              </a:rPr>
              <a:t>Лук</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үг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mn" sz="3600"/>
              <a:t>— Би чамд өршөөл үзүүлж байсан шиг, чи хамтран зүтгэгчдээ өршөөл үзүүлэх ёстой байсан юм биш үү?</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n" sz="2800">
                <a:solidFill>
                  <a:schemeClr val="tx1">
                    <a:lumMod val="65000"/>
                    <a:lumOff val="35000"/>
                  </a:schemeClr>
                </a:solidFill>
              </a:rPr>
              <a:t>Матай</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18:</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n" altLang="ko-KR" b="1">
                <a:solidFill>
                  <a:schemeClr val="tx1">
                    <a:lumMod val="50000"/>
                    <a:lumOff val="50000"/>
                  </a:schemeClr>
                </a:solidFill>
              </a:rPr>
              <a:t>№ 82 Бурханы үг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mn" altLang="ko-KR" sz="4400"/>
              <a:t>Давидын Хүүд Хосанна!</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үг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mn" sz="3600"/>
              <a:t>Түүний өмнө явж байсан олон түмэн болон дагаж явсан хүмүүс "Давидын Хүүд Хосанна!" "Эзний нэрээр ирдэг хүн ерөөлтэй еэ!" "Хосанна хамгийн өндөрт!"</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n" sz="2800">
                <a:solidFill>
                  <a:schemeClr val="tx1">
                    <a:lumMod val="65000"/>
                    <a:lumOff val="35000"/>
                  </a:schemeClr>
                </a:solidFill>
              </a:rPr>
              <a:t>Матай</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mn" altLang="ko-KR" sz="2600">
                <a:solidFill>
                  <a:schemeClr val="tx1">
                    <a:lumMod val="65000"/>
                    <a:lumOff val="35000"/>
                  </a:schemeClr>
                </a:solidFill>
              </a:rPr>
              <a:t>Есүс Иерусалимд ойртож байхдаа хоёр шавиа илгээж, "Тосгон руу яв. Чи түүний хажууд унагатай илжиг олох болно. Тэднийг тайлаад над дээр авчир” гэв.</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Хоёр шавь тосгонд орж, Есүсийн заасны дагуу хийв.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Тэд илжиг олсон. "Их Эзэнд тэд хэрэгтэй." Дараа нь эзэн тэднийг шууд явуулсан.</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Есүс нялх илжиг дээр суугаад Иерусалим руу оров. Түүний өмнө явж байсан олон түмэн "Давидын Хүүд Хосанна!"</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Есүс нялх илжиг унаж, олон түмэн түүнийг угтан авсан нь Библид бичигдсэн зөгнөлийн дагуу хийгдсэн. Гэхдээ энэ талаар хэн ч мэдээгүй.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хичээл</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mn" sz="3200">
                <a:solidFill>
                  <a:schemeClr val="tx1">
                    <a:lumMod val="65000"/>
                    <a:lumOff val="35000"/>
                  </a:schemeClr>
                </a:solidFill>
              </a:rPr>
              <a:t>"Есүс илжигний унага унаж, олон түмэн хашгирав.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 Давидын Хүүд Хосанна!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Тэд бүгд Библид зөгнөсөн байдаг.</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Есүс дуулгавартай амьдарч байсан,</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Библид бичсэнчлэн.</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Есүсийг дагадаг бид ч бас дуулгавартай байх ёстой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Бурханы үгийг сайтар.</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mn" sz="3200">
                <a:solidFill>
                  <a:srgbClr val="ff0000"/>
                </a:solidFill>
              </a:rPr>
              <a:t>Есүс гэж хэн бэ?</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rgbClr val="0070c0"/>
                </a:solidFill>
              </a:rPr>
              <a:t>Есүс бол..</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Есүс бол магтаал, алдар хүндийг хүртэх зохистой бидний хаан юм.</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mn">
                <a:solidFill>
                  <a:schemeClr val="tx1">
                    <a:lumMod val="50000"/>
                    <a:lumOff val="50000"/>
                  </a:schemeClr>
                </a:solidFill>
              </a:rPr>
              <a:t>№ 73 Бурханы үг</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mn" sz="4400"/>
              <a:t>Есүс Лазарыг үхэгсдээс амилуулж байна</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асуулт хариулт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n" sz="3200">
                <a:solidFill>
                  <a:schemeClr val="tx1">
                    <a:lumMod val="65000"/>
                    <a:lumOff val="35000"/>
                  </a:schemeClr>
                </a:solidFill>
              </a:rPr>
              <a:t>Есүс Иерусалим руу юугаар мордсон бэ?</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① </a:t>
            </a:r>
            <a:r xmlns:a="http://schemas.openxmlformats.org/drawingml/2006/main">
              <a:rPr altLang="ko-KR" lang="mn" sz="2800">
                <a:solidFill>
                  <a:schemeClr val="tx1">
                    <a:lumMod val="65000"/>
                    <a:lumOff val="35000"/>
                  </a:schemeClr>
                </a:solidFill>
              </a:rPr>
              <a:t>илжигний унага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② </a:t>
            </a:r>
            <a:r xmlns:a="http://schemas.openxmlformats.org/drawingml/2006/main">
              <a:rPr altLang="ko-KR" lang="mn" sz="2800">
                <a:solidFill>
                  <a:schemeClr val="tx1">
                    <a:lumMod val="65000"/>
                    <a:lumOff val="35000"/>
                  </a:schemeClr>
                </a:solidFill>
              </a:rPr>
              <a:t>хүүхэд морь</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③ </a:t>
            </a:r>
            <a:r xmlns:a="http://schemas.openxmlformats.org/drawingml/2006/main">
              <a:rPr altLang="ko-KR" lang="mn" sz="2800">
                <a:solidFill>
                  <a:schemeClr val="tx1">
                    <a:lumMod val="65000"/>
                    <a:lumOff val="35000"/>
                  </a:schemeClr>
                </a:solidFill>
              </a:rPr>
              <a:t>нялх заан</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④ </a:t>
            </a:r>
            <a:r xmlns:a="http://schemas.openxmlformats.org/drawingml/2006/main">
              <a:rPr altLang="ko-KR" lang="mn" sz="2800">
                <a:solidFill>
                  <a:schemeClr val="tx1">
                    <a:lumMod val="65000"/>
                    <a:lumOff val="35000"/>
                  </a:schemeClr>
                </a:solidFill>
              </a:rPr>
              <a:t>нялх тэмээ</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rgbClr val="ff0000"/>
                </a:solidFill>
              </a:rPr>
              <a:t>① </a:t>
            </a:r>
            <a:r xmlns:a="http://schemas.openxmlformats.org/drawingml/2006/main">
              <a:rPr altLang="ko-KR" lang="mn" sz="2800">
                <a:solidFill>
                  <a:srgbClr val="ff0000"/>
                </a:solidFill>
              </a:rPr>
              <a:t>илжигний унага</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үг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mn" sz="3600"/>
              <a:t>Түүний өмнө явж байсан олон түмэн болон дагаж явсан хүмүүс "Давидын Хүүд Хосанна!" "Эзний нэрээр ирдэг хүн ерөөлтэй еэ!" "Хосанна хамгийн өндөрт!"</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n" sz="2800">
                <a:solidFill>
                  <a:schemeClr val="tx1">
                    <a:lumMod val="65000"/>
                    <a:lumOff val="35000"/>
                  </a:schemeClr>
                </a:solidFill>
              </a:rPr>
              <a:t>Матай</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n" altLang="ko-KR" b="1">
                <a:solidFill>
                  <a:schemeClr val="tx1">
                    <a:lumMod val="50000"/>
                    <a:lumOff val="50000"/>
                  </a:schemeClr>
                </a:solidFill>
              </a:rPr>
              <a:t>№ 83 Бурханы үг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mn" altLang="ko-KR" sz="4400"/>
              <a:t>Миний гэр бол залбирлын байшин юм.</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үг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mn" sz="3600"/>
              <a:t>"Миний гэрийг залбирлын өргөө гэж нэрлэх болно" гэж бичигдсэн байдаг, гэвч та нар үүнийг "дээрэмчдийн үүр" болгож байна."</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n" sz="2800">
                <a:solidFill>
                  <a:schemeClr val="tx1">
                    <a:lumMod val="65000"/>
                    <a:lumOff val="35000"/>
                  </a:schemeClr>
                </a:solidFill>
              </a:rPr>
              <a:t>Матай</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Есүс Иерусалимын сүмд оров. Ариун сүм дотор олон худалдаачид, мөнгө хүүлэгчид байсан.</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mn" altLang="ko-KR" sz="3000">
                <a:solidFill>
                  <a:schemeClr val="tx1">
                    <a:lumMod val="65000"/>
                    <a:lumOff val="35000"/>
                  </a:schemeClr>
                </a:solidFill>
              </a:rPr>
              <a:t>Есүс ченжүүдийн ширээ, тагтаа зардаг хүмүүсийн сандлыг хөмрүүлэв. Тэнд худалдаалж буй бүх хүмүүсийг тэр жолоодож явсан.</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Есүс ууртай хэлэв: "Миний гэрийг залбирлын өргөө гэж нэрлэх болно, гэхдээ та үүнийг дээрэмчдийн үүр болгож байна" гэж бичигдсэн байдаг.</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Есүс худалдаачдыг сүмээс хөөж, сүм дэх өвчтэй хүмүүсийг эдгээв.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хичээл</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mn" sz="3600">
                <a:solidFill>
                  <a:schemeClr val="tx1">
                    <a:lumMod val="65000"/>
                    <a:lumOff val="35000"/>
                  </a:schemeClr>
                </a:solidFill>
              </a:rPr>
              <a:t>Ариун сүм, сүм бол Бурханд мөргөж, залбирах газар юм.</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n" sz="3600">
                <a:solidFill>
                  <a:schemeClr val="tx1">
                    <a:lumMod val="65000"/>
                    <a:lumOff val="35000"/>
                  </a:schemeClr>
                </a:solidFill>
              </a:rPr>
              <a:t>Түүнийг худалдааны газар болгосон олон түмэнд Есүс уурлав.</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n" sz="3600">
                <a:solidFill>
                  <a:schemeClr val="tx1">
                    <a:lumMod val="65000"/>
                    <a:lumOff val="35000"/>
                  </a:schemeClr>
                </a:solidFill>
              </a:rPr>
              <a:t>Чи сүмд юу гэж ирдэг вэ?</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n" sz="3600">
                <a:solidFill>
                  <a:schemeClr val="tx1">
                    <a:lumMod val="65000"/>
                    <a:lumOff val="35000"/>
                  </a:schemeClr>
                </a:solidFill>
              </a:rPr>
              <a:t>Сүмд та Бурхантай мөргөл, залбирлаар уулзах ёстой.</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mn" sz="3200">
                <a:solidFill>
                  <a:srgbClr val="ff0000"/>
                </a:solidFill>
              </a:rPr>
              <a:t>Есүс гэж хэн бэ?</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rgbClr val="0070c0"/>
                </a:solidFill>
              </a:rPr>
              <a:t>Есүс бол..</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Есүс бол сүмийн эзэн юм. Есүс бол сүмээс бидний шүтлэг, залбирлыг хүлээн авдаг хүн юм.</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t>Өнөөдрийн үг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mn" sz="3600"/>
              <a:t>Есүс түүнд "Би бол амилалт ба амь. Надад итгэдэг хүн үхсэн ч амьд байх болно.</a:t>
            </a:r>
            <a:endParaRPr xmlns:a="http://schemas.openxmlformats.org/drawingml/2006/main" altLang="ko-KR" lang="en-US" sz="3600"/>
          </a:p>
          <a:p>
            <a:pPr xmlns:a="http://schemas.openxmlformats.org/drawingml/2006/main" lvl="0">
              <a:defRPr/>
            </a:pPr>
            <a:r xmlns:a="http://schemas.openxmlformats.org/drawingml/2006/main">
              <a:rPr altLang="ko-KR" lang="mn" sz="3600"/>
              <a:t>мөн надад итгэж амьдардаг хүн хэзээ ч үхэхгүй. Та үүнд итгэж байна уу?"</a:t>
            </a:r>
            <a:endParaRPr xmlns:a="http://schemas.openxmlformats.org/drawingml/2006/main" altLang="ko-KR" lang="en-US" sz="3600"/>
          </a:p>
          <a:p>
            <a:pPr xmlns:a="http://schemas.openxmlformats.org/drawingml/2006/main" lvl="0">
              <a:defRPr/>
            </a:pPr>
            <a:r xmlns:a="http://schemas.openxmlformats.org/drawingml/2006/main">
              <a:rPr altLang="ko-KR" lang="mn"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n" sz="2800">
                <a:solidFill>
                  <a:schemeClr val="tx1">
                    <a:lumMod val="65000"/>
                    <a:lumOff val="35000"/>
                  </a:schemeClr>
                </a:solidFill>
              </a:rPr>
              <a:t>Жон</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11:</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t>Өнөөдрийн асуулт хариулт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n" sz="3200">
                <a:solidFill>
                  <a:schemeClr val="tx1">
                    <a:lumMod val="65000"/>
                    <a:lumOff val="35000"/>
                  </a:schemeClr>
                </a:solidFill>
              </a:rPr>
              <a:t>Есүс хэнийг сүмээс хөөсөн бэ?</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① </a:t>
            </a:r>
            <a:r xmlns:a="http://schemas.openxmlformats.org/drawingml/2006/main">
              <a:rPr altLang="ko-KR" lang="mn" sz="2800">
                <a:solidFill>
                  <a:schemeClr val="tx1">
                    <a:lumMod val="65000"/>
                    <a:lumOff val="35000"/>
                  </a:schemeClr>
                </a:solidFill>
              </a:rPr>
              <a:t>Еврейчүүд</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② </a:t>
            </a:r>
            <a:r xmlns:a="http://schemas.openxmlformats.org/drawingml/2006/main">
              <a:rPr altLang="ko-KR" lang="mn" sz="2800">
                <a:solidFill>
                  <a:schemeClr val="tx1">
                    <a:lumMod val="65000"/>
                    <a:lumOff val="35000"/>
                  </a:schemeClr>
                </a:solidFill>
              </a:rPr>
              <a:t>Харь үндэстэн</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③ </a:t>
            </a:r>
            <a:r xmlns:a="http://schemas.openxmlformats.org/drawingml/2006/main">
              <a:rPr altLang="ko-KR" lang="mn" sz="2800">
                <a:solidFill>
                  <a:schemeClr val="tx1">
                    <a:lumMod val="65000"/>
                    <a:lumOff val="35000"/>
                  </a:schemeClr>
                </a:solidFill>
              </a:rPr>
              <a:t>Санваартан</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④ </a:t>
            </a:r>
            <a:r xmlns:a="http://schemas.openxmlformats.org/drawingml/2006/main">
              <a:rPr altLang="ko-KR" lang="mn" sz="2800">
                <a:solidFill>
                  <a:schemeClr val="tx1">
                    <a:lumMod val="65000"/>
                    <a:lumOff val="35000"/>
                  </a:schemeClr>
                </a:solidFill>
              </a:rPr>
              <a:t>Худалдаачид</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rgbClr val="ff0000"/>
                </a:solidFill>
              </a:rPr>
              <a:t>④ </a:t>
            </a:r>
            <a:r xmlns:a="http://schemas.openxmlformats.org/drawingml/2006/main">
              <a:rPr altLang="ko-KR" lang="mn" sz="2800">
                <a:solidFill>
                  <a:srgbClr val="ff0000"/>
                </a:solidFill>
              </a:rPr>
              <a:t>Худалдаачид</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үг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mn" sz="3600"/>
              <a:t>"Миний гэрийг залбирлын өргөө гэж нэрлэх болно" гэж бичигдсэн байдаг, гэвч та нар үүнийг "дээрэмчдийн үүр" болгож байна."</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n" sz="2800">
                <a:solidFill>
                  <a:schemeClr val="tx1">
                    <a:lumMod val="65000"/>
                    <a:lumOff val="35000"/>
                  </a:schemeClr>
                </a:solidFill>
              </a:rPr>
              <a:t>Матай</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n" altLang="ko-KR" b="1">
                <a:solidFill>
                  <a:schemeClr val="tx1">
                    <a:lumMod val="50000"/>
                    <a:lumOff val="50000"/>
                  </a:schemeClr>
                </a:solidFill>
              </a:rPr>
              <a:t>№ 84 Бурханы үг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mn" altLang="ko-KR" sz="4400"/>
              <a:t>Есүс шавь нарынхаа хөлийг угаасан</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t>Өнөөдрийн үг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mn" sz="3600"/>
              <a:t>Би, та нарын Эзэн, Багш, та нарын хөлийг угаасны дараа та нар ч бас бие биенийхээ хөлийг угаах ёстой.</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n" sz="2800">
                <a:solidFill>
                  <a:schemeClr val="tx1">
                    <a:lumMod val="65000"/>
                    <a:lumOff val="35000"/>
                  </a:schemeClr>
                </a:solidFill>
              </a:rPr>
              <a:t>Жон</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Есүс шавь нартайгаа сүүлчийн оройн зоог барьсан. Энэ бол шавь нартайгаа хийсэн сүүлчийн зоог нь гэдгийг Есүс мэдэж байсан.</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mn" altLang="ko-KR" sz="3000">
                <a:solidFill>
                  <a:schemeClr val="tx1">
                    <a:lumMod val="65000"/>
                    <a:lumOff val="35000"/>
                  </a:schemeClr>
                </a:solidFill>
              </a:rPr>
              <a:t>Есүс гэнэт сав руу ус авчирч, шавь нарынхаа хөлийг нэг нэгээр нь угааж эхлэв.</a:t>
            </a:r>
            <a:r xmlns:a="http://schemas.openxmlformats.org/drawingml/2006/main">
              <a:rPr lang="mn"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Петрийн ээлж болоход Петр "Яагаад Эзэн бидний хөлийг угаадаг юм бэ? Би угаахгүй!"</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Есүс хариулав. "Хэрвээ би хөлийг чинь угаахгүй бол чи бид хоёрт ямар ч хамаагүй. Чи одоо сайн ойлгохгүй байж магадгүй, гэхдээ нэг л өдөр ойлгох болно."</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"Үлгэр болохын тулд хөлийг чинь угаасан. Одооноос бие биенийхээ хөлийг угааж, бие биедээ үйлчилдэг хүмүүс болцгоо."</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хичээл</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mn" sz="3600">
                <a:solidFill>
                  <a:schemeClr val="tx1">
                    <a:lumMod val="65000"/>
                    <a:lumOff val="35000"/>
                  </a:schemeClr>
                </a:solidFill>
              </a:rPr>
              <a:t>Дэлхий дээр дорд хүмүүс дээд хүмүүст үйлчилдэг, харин эсрэгээрээ Есүс шавь нарынхаа хөлийг угааж, бууж өгсөн.</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n" sz="3600">
                <a:solidFill>
                  <a:schemeClr val="tx1">
                    <a:lumMod val="65000"/>
                    <a:lumOff val="35000"/>
                  </a:schemeClr>
                </a:solidFill>
              </a:rPr>
              <a:t>бидний төлөөх түүний амьдрал.</a:t>
            </a:r>
            <a:r xmlns:a="http://schemas.openxmlformats.org/drawingml/2006/main">
              <a:rPr altLang="en-US" lang="mn" sz="3600">
                <a:solidFill>
                  <a:schemeClr val="tx1">
                    <a:lumMod val="65000"/>
                    <a:lumOff val="35000"/>
                  </a:schemeClr>
                </a:solidFill>
              </a:rPr>
              <a:t> </a:t>
            </a:r>
            <a:r xmlns:a="http://schemas.openxmlformats.org/drawingml/2006/main">
              <a:rPr altLang="ko-KR" lang="mn" sz="3600">
                <a:solidFill>
                  <a:schemeClr val="tx1">
                    <a:lumMod val="65000"/>
                    <a:lumOff val="35000"/>
                  </a:schemeClr>
                </a:solidFill>
              </a:rPr>
              <a:t>Хэрэв бид Есүсийн шавь юм бол дээд газарт эмчлүүлэхийг хүсэхээсээ илүү доод газар бие биедээ үйлчлэхдээ баяртай байх ёстой.</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Нэгэн өдөр Есүст мэдээ ирэв. "Лазар өвчтэй байна. Хурдан ирж эмчлүүлээрэй" гэв.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mn" sz="3200"/>
              <a:t>Есүс гэж хэн бэ?</a:t>
            </a:r>
            <a:r xmlns:a="http://schemas.openxmlformats.org/drawingml/2006/main">
              <a:rPr altLang="en-US" lang="m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rgbClr val="0070c0"/>
                </a:solidFill>
              </a:rPr>
              <a:t>Есүс</a:t>
            </a:r>
            <a:r xmlns:a="http://schemas.openxmlformats.org/drawingml/2006/main">
              <a:rPr altLang="en-US" lang="mn" sz="3600">
                <a:solidFill>
                  <a:srgbClr val="0070c0"/>
                </a:solidFill>
              </a:rPr>
              <a:t> </a:t>
            </a:r>
            <a:r xmlns:a="http://schemas.openxmlformats.org/drawingml/2006/main">
              <a:rPr altLang="ko-KR" lang="mn" sz="3600">
                <a:solidFill>
                  <a:srgbClr val="0070c0"/>
                </a:solidFill>
              </a:rPr>
              <a:t>байна..</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Есүс бол хамгийн дээд хүн, гэвч тэр хамгийн доод газар ирсэн бөгөөд бид бүгдэд үйлчлэхэд бэлэн байсан.</a:t>
            </a:r>
            <a:r xmlns:a="http://schemas.openxmlformats.org/drawingml/2006/main">
              <a:rPr altLang="en-US" lang="mn"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t>Өнөөдрийн асуулт хариулт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n" sz="3200">
                <a:solidFill>
                  <a:schemeClr val="tx1">
                    <a:lumMod val="65000"/>
                    <a:lumOff val="35000"/>
                  </a:schemeClr>
                </a:solidFill>
              </a:rPr>
              <a:t>Есүс хөлөө угаахыг хэн зөвшөөрөөгүй вэ?</a:t>
            </a:r>
            <a:r xmlns:a="http://schemas.openxmlformats.org/drawingml/2006/main">
              <a:rPr altLang="en-US" lang="mn"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① </a:t>
            </a:r>
            <a:r xmlns:a="http://schemas.openxmlformats.org/drawingml/2006/main">
              <a:rPr altLang="ko-KR" lang="mn" sz="2800">
                <a:solidFill>
                  <a:schemeClr val="tx1">
                    <a:lumMod val="65000"/>
                    <a:lumOff val="35000"/>
                  </a:schemeClr>
                </a:solidFill>
              </a:rPr>
              <a:t>Жон</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② </a:t>
            </a:r>
            <a:r xmlns:a="http://schemas.openxmlformats.org/drawingml/2006/main">
              <a:rPr altLang="ko-KR" lang="mn" sz="2800">
                <a:solidFill>
                  <a:schemeClr val="tx1">
                    <a:lumMod val="65000"/>
                    <a:lumOff val="35000"/>
                  </a:schemeClr>
                </a:solidFill>
              </a:rPr>
              <a:t>Томас</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③ </a:t>
            </a:r>
            <a:r xmlns:a="http://schemas.openxmlformats.org/drawingml/2006/main">
              <a:rPr altLang="ko-KR" lang="mn" sz="2800">
                <a:solidFill>
                  <a:schemeClr val="tx1">
                    <a:lumMod val="65000"/>
                    <a:lumOff val="35000"/>
                  </a:schemeClr>
                </a:solidFill>
              </a:rPr>
              <a:t>Петр</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④ </a:t>
            </a:r>
            <a:r xmlns:a="http://schemas.openxmlformats.org/drawingml/2006/main">
              <a:rPr altLang="ko-KR" lang="mn" sz="2800">
                <a:solidFill>
                  <a:schemeClr val="tx1">
                    <a:lumMod val="65000"/>
                    <a:lumOff val="35000"/>
                  </a:schemeClr>
                </a:solidFill>
              </a:rPr>
              <a:t>Иуда Искариот</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rgbClr val="ff0000"/>
                </a:solidFill>
              </a:rPr>
              <a:t>③ </a:t>
            </a:r>
            <a:r xmlns:a="http://schemas.openxmlformats.org/drawingml/2006/main">
              <a:rPr altLang="ko-KR" lang="mn" sz="2800">
                <a:solidFill>
                  <a:srgbClr val="ff0000"/>
                </a:solidFill>
              </a:rPr>
              <a:t>Петр</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t>Өнөөдрийн үг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mn" sz="3600"/>
              <a:t>Би, та нарын Эзэн, Багш, та нарын хөлийг угаасны дараа та нар ч бас бие биенийхээ хөлийг угаах ёстой.</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n" sz="2800">
                <a:solidFill>
                  <a:schemeClr val="tx1">
                    <a:lumMod val="65000"/>
                    <a:lumOff val="35000"/>
                  </a:schemeClr>
                </a:solidFill>
              </a:rPr>
              <a:t>Жон</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n" altLang="ko-KR" b="1">
                <a:solidFill>
                  <a:schemeClr val="tx1">
                    <a:lumMod val="50000"/>
                    <a:lumOff val="50000"/>
                  </a:schemeClr>
                </a:solidFill>
              </a:rPr>
              <a:t>№85 Бурханы үг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mn" altLang="ko-KR" sz="4400"/>
              <a:t>Есүс толгод дээр залбирч байна</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mn" altLang="ko-KR" sz="3600"/>
              <a:t>Жаахан цааш яваад нүүрээрээ газар унасан бөгөөд "Аав аа, хэрэв боломжтой бол энэ аягыг надаас аваасай. Гэхдээ миний хүссэнээр биш, харин чиний хүслээр" гэж залбирав.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 altLang="ko-KR" sz="2800">
                <a:solidFill>
                  <a:schemeClr val="tx1">
                    <a:lumMod val="65000"/>
                    <a:lumOff val="35000"/>
                  </a:schemeClr>
                </a:solidFill>
              </a:rPr>
              <a:t>Матай</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Оройн хоолны дараа Есүс шавь нартайгаа Гетсеман хэмээх газар руу явав.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mn" altLang="ko-KR" sz="3000">
                <a:solidFill>
                  <a:schemeClr val="tx1">
                    <a:lumMod val="65000"/>
                    <a:lumOff val="35000"/>
                  </a:schemeClr>
                </a:solidFill>
              </a:rPr>
              <a:t>Есүс шавь нартаа: "Сэтгэл минь үхтлээ уй гашуугаар дүүрч байна. Энд байж, надтай хамт байгаарай."</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"Эцэг минь, хэрэв боломжтой бол, энэ аягыг надаас авах болтугай. Гэхдээ миний хүссэнээр биш, харин чиний хүслээр." Есүс чин сэтгэлээсээ залбирсан. Гэвч шавь нар нь гүн нойронд автжээ.</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Есүс шавь нараа сэрээж, "Та нар Надтай нэг цаг харгалзахгүй байж чадсангүй юу? Хараач. Надаас урвасан хүн намайг баривчлахаар ирж байна."</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Эцэст нь Есүс өөрийг нь барихаар ирсэн хүмүүсийг дагасан. Энэ нь Бурханы хүссэнээр загалмай дээр бидний гэм нүглийг төлөхийн тулд үхэх байсан.</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Гэвч Есүс ирэхээс өмнө нас барсан.</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solidFill>
                  <a:srgbClr val="ff0000"/>
                </a:solidFill>
              </a:rPr>
              <a:t>Өнөөдрийн хичээл</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mn" altLang="ko-KR" sz="3600">
                <a:solidFill>
                  <a:schemeClr val="tx1">
                    <a:lumMod val="65000"/>
                    <a:lumOff val="35000"/>
                  </a:schemeClr>
                </a:solidFill>
              </a:rPr>
              <a:t>Есүс бидний гэм нүглийн төлөөсийг загалмай дээр төлөхийн тулд үхэх нь зовлонтой байсан ч тэр бүрэн дуулгавартай байсан</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n" altLang="ko-KR" sz="3600">
                <a:solidFill>
                  <a:schemeClr val="tx1">
                    <a:lumMod val="65000"/>
                    <a:lumOff val="35000"/>
                  </a:schemeClr>
                </a:solidFill>
              </a:rPr>
              <a:t>Учир нь энэ нь Бурханы хүсэл байсан юм.</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n" altLang="ko-KR" sz="3600">
                <a:solidFill>
                  <a:schemeClr val="tx1">
                    <a:lumMod val="65000"/>
                    <a:lumOff val="35000"/>
                  </a:schemeClr>
                </a:solidFill>
              </a:rPr>
              <a:t>Бид эхлээд бидний амьдралд минийхээс илүү Бурханы хүсэл биелнэ гэж найдах ёстой.</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mn" altLang="ko-KR" sz="3200"/>
              <a:t>Есүс гэж хэн бэ?</a:t>
            </a:r>
            <a:r xmlns:a="http://schemas.openxmlformats.org/drawingml/2006/main">
              <a:rPr lang="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n" altLang="ko-KR" sz="3600">
                <a:solidFill>
                  <a:srgbClr val="0070c0"/>
                </a:solidFill>
              </a:rPr>
              <a:t>Есүс</a:t>
            </a:r>
            <a:r xmlns:a="http://schemas.openxmlformats.org/drawingml/2006/main">
              <a:rPr lang="mn" altLang="en-US" sz="3600">
                <a:solidFill>
                  <a:srgbClr val="0070c0"/>
                </a:solidFill>
              </a:rPr>
              <a:t> </a:t>
            </a:r>
            <a:r xmlns:a="http://schemas.openxmlformats.org/drawingml/2006/main">
              <a:rPr lang="mn" altLang="ko-KR" sz="3600">
                <a:solidFill>
                  <a:srgbClr val="0070c0"/>
                </a:solidFill>
              </a:rPr>
              <a:t>байна..</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mn" altLang="ko-KR" sz="3600">
                <a:solidFill>
                  <a:schemeClr val="tx1">
                    <a:lumMod val="65000"/>
                    <a:lumOff val="35000"/>
                  </a:schemeClr>
                </a:solidFill>
              </a:rPr>
              <a:t>Есүс Бурханы хүслийг бүрэн дагадаг учраас энэ нутагт гэм нүгэлгүй.</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асуулт хариулт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Есүс баривчлагдахаасаа өмнө хаана залбирсан бэ?</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① </a:t>
            </a:r>
            <a:r xmlns:a="http://schemas.openxmlformats.org/drawingml/2006/main">
              <a:rPr lang="mn" altLang="ko-KR" sz="2800">
                <a:solidFill>
                  <a:schemeClr val="tx1">
                    <a:lumMod val="65000"/>
                    <a:lumOff val="35000"/>
                  </a:schemeClr>
                </a:solidFill>
              </a:rPr>
              <a:t>Иерусалимын сүмд</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② </a:t>
            </a:r>
            <a:r xmlns:a="http://schemas.openxmlformats.org/drawingml/2006/main">
              <a:rPr lang="mn" altLang="ko-KR" sz="2800">
                <a:solidFill>
                  <a:schemeClr val="tx1">
                    <a:lumMod val="65000"/>
                    <a:lumOff val="35000"/>
                  </a:schemeClr>
                </a:solidFill>
              </a:rPr>
              <a:t>Гетсеман</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③ </a:t>
            </a:r>
            <a:r xmlns:a="http://schemas.openxmlformats.org/drawingml/2006/main">
              <a:rPr lang="mn" altLang="ko-KR" sz="2800">
                <a:solidFill>
                  <a:schemeClr val="tx1">
                    <a:lumMod val="65000"/>
                    <a:lumOff val="35000"/>
                  </a:schemeClr>
                </a:solidFill>
              </a:rPr>
              <a:t>Маркийн дээд өрөө</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④ </a:t>
            </a:r>
            <a:r xmlns:a="http://schemas.openxmlformats.org/drawingml/2006/main">
              <a:rPr lang="mn" altLang="ko-KR" sz="2800">
                <a:solidFill>
                  <a:schemeClr val="tx1">
                    <a:lumMod val="65000"/>
                    <a:lumOff val="35000"/>
                  </a:schemeClr>
                </a:solidFill>
              </a:rPr>
              <a:t>Галилей нуур</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rgbClr val="ff0000"/>
                </a:solidFill>
              </a:rPr>
              <a:t>② </a:t>
            </a:r>
            <a:r xmlns:a="http://schemas.openxmlformats.org/drawingml/2006/main">
              <a:rPr lang="mn" altLang="ko-KR" sz="2800">
                <a:solidFill>
                  <a:srgbClr val="ff0000"/>
                </a:solidFill>
              </a:rPr>
              <a:t>Гетсеман</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mn" altLang="ko-KR" sz="3600"/>
              <a:t>Жаахан цааш яваад нүүрээрээ газар унасан бөгөөд "Аав аа, хэрэв боломжтой бол энэ аягыг надаас аваасай. Гэхдээ миний хүссэнээр биш, харин чиний хүслээр" гэж залбирав.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 altLang="ko-KR" sz="2800">
                <a:solidFill>
                  <a:schemeClr val="tx1">
                    <a:lumMod val="65000"/>
                    <a:lumOff val="35000"/>
                  </a:schemeClr>
                </a:solidFill>
              </a:rPr>
              <a:t>Матай</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n" altLang="ko-KR" b="1">
                <a:solidFill>
                  <a:schemeClr val="tx1">
                    <a:lumMod val="50000"/>
                    <a:lumOff val="50000"/>
                  </a:schemeClr>
                </a:solidFill>
              </a:rPr>
              <a:t>№86 Бурханы үг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mn" altLang="ko-KR" sz="4400"/>
              <a:t>Есүс загалмай дээр үхсэн.</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mn" altLang="ko-KR" sz="3600"/>
              <a:t>Есүс чанга дуугаар "Аав аа, би чиний гарт сүнсээ даатгаж байна" гэж дуудав. Тэр ингэж хэлснийхээ дараа амьсгал хураав.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 altLang="ko-KR" sz="2800">
                <a:solidFill>
                  <a:schemeClr val="tx1">
                    <a:lumMod val="65000"/>
                    <a:lumOff val="35000"/>
                  </a:schemeClr>
                </a:solidFill>
              </a:rPr>
              <a:t>Лук</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23:</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Ромын цэргүүдэд олзлогдсон Есүс толгойдоо өргөстэй титэм зүүж, дооглож, загалмайг үүрч, толгод руу цаазлуулжээ.</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Дараа нь Есүс хоёр гэмт хэрэгтний хамт загалмай дээр цовдлогдсон. Ард түмэн харж зогсч, эрх баригчид нь хүртэл шоолж байв.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"Аав аа, тэднийг уучлаач, учир нь тэд юу хийж байгаагаа мэдэхгүй байна." Есүс өөрийг нь хөнөөсөн хүмүүсийн төлөө залбирсан.</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Есүс "Дууслаа!" Тэгээд Тэр толгойгоо бөхийлгөж, сүнсээ өгсөн.</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mn" sz="2800">
                <a:solidFill>
                  <a:schemeClr val="tx1">
                    <a:lumMod val="65000"/>
                    <a:lumOff val="35000"/>
                  </a:schemeClr>
                </a:solidFill>
              </a:rPr>
              <a:t>Лазарын эгч оройтож ирсэн Есүст хандан "Есүс, хэрэв чи энд байсан бол миний дүү үхэхгүй байх байсан" гэж хэлэв.</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Энэ үед сүмийн хөшиг дээрээс доошоо хоёр хуваагджээ. Газар чичирч, чулуу хагарлаа. Есүсийг цовдолсон цэргүүд үүнийг хараад айж, "Тэр үнэхээр Бурханы Хүү байсан!"</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хичээл</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mn" altLang="ko-KR" sz="3600">
                <a:solidFill>
                  <a:schemeClr val="tx1">
                    <a:lumMod val="65000"/>
                    <a:lumOff val="35000"/>
                  </a:schemeClr>
                </a:solidFill>
              </a:rPr>
              <a:t>Нүгэлгүй Есүс бидний өмнөөс зовж шаналж, үхэж, бидний нүглийн төлөөсийг төлсөн.</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n" altLang="ko-KR" sz="3600">
                <a:solidFill>
                  <a:schemeClr val="tx1">
                    <a:lumMod val="65000"/>
                    <a:lumOff val="35000"/>
                  </a:schemeClr>
                </a:solidFill>
              </a:rPr>
              <a:t>Тиймээс бид өөрсдөө мөнгө төлөх шаардлагагүй.</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n" altLang="ko-KR" sz="3600">
                <a:solidFill>
                  <a:schemeClr val="tx1">
                    <a:lumMod val="65000"/>
                    <a:lumOff val="35000"/>
                  </a:schemeClr>
                </a:solidFill>
              </a:rPr>
              <a:t>Есүсийн ачаар бид аврагдсан.</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n" altLang="ko-KR" sz="3600">
                <a:solidFill>
                  <a:schemeClr val="tx1">
                    <a:lumMod val="65000"/>
                    <a:lumOff val="35000"/>
                  </a:schemeClr>
                </a:solidFill>
              </a:rPr>
              <a:t>Үүнийг бид хором ч мартаж болохгүй.</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mn" altLang="ko-KR" sz="3200"/>
              <a:t>Есүс гэж хэн бэ?</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n" altLang="ko-KR" sz="3600">
                <a:solidFill>
                  <a:srgbClr val="0070c0"/>
                </a:solidFill>
              </a:rPr>
              <a:t>Есүс бол..</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mn" altLang="ko-KR" sz="3600">
                <a:solidFill>
                  <a:schemeClr val="tx1">
                    <a:lumMod val="65000"/>
                    <a:lumOff val="35000"/>
                  </a:schemeClr>
                </a:solidFill>
              </a:rPr>
              <a:t>Есүс бол бидний гэм нүглийн төлөө загалмай дээр үхэж биднийг аварсан Аврагч юм.</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асуулт хариулт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Есүс хэнтэй цовдлогдсон бэ?</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① </a:t>
            </a:r>
            <a:r xmlns:a="http://schemas.openxmlformats.org/drawingml/2006/main">
              <a:rPr lang="mn" altLang="ko-KR" sz="2800">
                <a:solidFill>
                  <a:schemeClr val="tx1">
                    <a:lumMod val="65000"/>
                    <a:lumOff val="35000"/>
                  </a:schemeClr>
                </a:solidFill>
              </a:rPr>
              <a:t>Шавь нар</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② </a:t>
            </a:r>
            <a:r xmlns:a="http://schemas.openxmlformats.org/drawingml/2006/main">
              <a:rPr lang="mn" altLang="ko-KR" sz="2800">
                <a:solidFill>
                  <a:schemeClr val="tx1">
                    <a:lumMod val="65000"/>
                    <a:lumOff val="35000"/>
                  </a:schemeClr>
                </a:solidFill>
              </a:rPr>
              <a:t>Эмэгтэйчүүд</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③ </a:t>
            </a:r>
            <a:r xmlns:a="http://schemas.openxmlformats.org/drawingml/2006/main">
              <a:rPr lang="mn" altLang="ko-KR" sz="2800">
                <a:solidFill>
                  <a:schemeClr val="tx1">
                    <a:lumMod val="65000"/>
                    <a:lumOff val="35000"/>
                  </a:schemeClr>
                </a:solidFill>
              </a:rPr>
              <a:t>Тахилч нар</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④ </a:t>
            </a:r>
            <a:r xmlns:a="http://schemas.openxmlformats.org/drawingml/2006/main">
              <a:rPr lang="mn" altLang="ko-KR" sz="2800">
                <a:solidFill>
                  <a:schemeClr val="tx1">
                    <a:lumMod val="65000"/>
                    <a:lumOff val="35000"/>
                  </a:schemeClr>
                </a:solidFill>
              </a:rPr>
              <a:t>Гэмт хэрэгтнүүд</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rgbClr val="ff0000"/>
                </a:solidFill>
              </a:rPr>
              <a:t>④ </a:t>
            </a:r>
            <a:r xmlns:a="http://schemas.openxmlformats.org/drawingml/2006/main">
              <a:rPr lang="mn" altLang="ko-KR" sz="2800">
                <a:solidFill>
                  <a:srgbClr val="ff0000"/>
                </a:solidFill>
              </a:rPr>
              <a:t>Гэмт хэрэгтнүүд</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mn" altLang="ko-KR" sz="3600"/>
              <a:t>Есүс чанга дуугаар "Аав аа, би чиний гарт сүнсээ даатгаж байна" гэж дуудав. Тэр ингэж хэлснийхээ дараа амьсгал хураав.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 altLang="ko-KR" sz="2800">
                <a:solidFill>
                  <a:schemeClr val="tx1">
                    <a:lumMod val="65000"/>
                    <a:lumOff val="35000"/>
                  </a:schemeClr>
                </a:solidFill>
              </a:rPr>
              <a:t>Лук</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23:</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n" altLang="ko-KR" b="1">
                <a:solidFill>
                  <a:schemeClr val="tx1">
                    <a:lumMod val="50000"/>
                    <a:lumOff val="50000"/>
                  </a:schemeClr>
                </a:solidFill>
              </a:rPr>
              <a:t>№ 87 Бурханы үг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mn" altLang="ko-KR" sz="4400"/>
              <a:t>Хоосон булш</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mn" altLang="ko-KR" sz="3600"/>
              <a:t>Үүнийг сонсоод тэр эргэж хараад Есүсийг зогсож байхыг харсан боловч тэр Есүс мөн гэдгийг ойлгосонгүй.</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 altLang="ko-KR" sz="2800">
                <a:solidFill>
                  <a:schemeClr val="tx1">
                    <a:lumMod val="65000"/>
                    <a:lumOff val="35000"/>
                  </a:schemeClr>
                </a:solidFill>
              </a:rPr>
              <a:t>Жон</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20:</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Магдалена Мариа үхсэн Есүсийг харахаар булш руу явав. Гэвч булшны чулуун хаалга онгорхой байв.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Булшинд Есүсийн цогцос байгаагүй. Мариа хэн нэгэн Есүсийн цогцсыг хулгайлсан гэж бодсон.</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Тэнгэр элч гарч ирээд асуув. "Чи яагаад уйлаад байгаа юм?" Мариа "Хэн нэгэн Есүсийн цогцсыг хулгайлсан" гэж хариулав.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mn" sz="3200">
                <a:solidFill>
                  <a:schemeClr val="tx1">
                    <a:lumMod val="65000"/>
                    <a:lumOff val="35000"/>
                  </a:schemeClr>
                </a:solidFill>
              </a:rPr>
              <a:t>Есүс "Булшны чулуун хаалгыг зайлуул" гэж хэлэв. Есүс "Лазар, гараад ир" гэж тушаав.</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Тэгээд тэр эргэж харахад Есүс амьд буцаж ирэв. Гэвч Мариа Есүсийг таньсангүй. Тэр Есүсийг дахин амилах болно гэж бодсонгүй.</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"Мариа..." Есүсийг дуудах үед л Мариа түүнийг таньсан. "Эзэн, та үнэхээр амилсан." Есүс нас барснаасаа хойш гурав хоногийн дараа амилсан.</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хичээл</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mn" altLang="ko-KR" sz="3300">
                <a:solidFill>
                  <a:schemeClr val="tx1">
                    <a:lumMod val="65000"/>
                    <a:lumOff val="35000"/>
                  </a:schemeClr>
                </a:solidFill>
              </a:rPr>
              <a:t>Дэлхий дээр хэн ч үхээгүй</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mn" altLang="ko-KR" sz="3300">
                <a:solidFill>
                  <a:schemeClr val="tx1">
                    <a:lumMod val="65000"/>
                    <a:lumOff val="35000"/>
                  </a:schemeClr>
                </a:solidFill>
              </a:rPr>
              <a:t>бас дахин амьд байна.</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mn" altLang="ko-KR" sz="3300">
                <a:solidFill>
                  <a:schemeClr val="tx1">
                    <a:lumMod val="65000"/>
                    <a:lumOff val="35000"/>
                  </a:schemeClr>
                </a:solidFill>
              </a:rPr>
              <a:t>Гэвч үхлээс амилсан цорын ганц Есүс амьд хэвээр байна.</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mn" altLang="ko-KR" sz="3300">
                <a:solidFill>
                  <a:schemeClr val="tx1">
                    <a:lumMod val="65000"/>
                    <a:lumOff val="35000"/>
                  </a:schemeClr>
                </a:solidFill>
              </a:rPr>
              <a:t>Библид Есүст итгэдэг хүмүүс дахин амилах болно гэж хэлдэг</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mn" altLang="ko-KR" sz="3300">
                <a:solidFill>
                  <a:schemeClr val="tx1">
                    <a:lumMod val="65000"/>
                    <a:lumOff val="35000"/>
                  </a:schemeClr>
                </a:solidFill>
              </a:rPr>
              <a:t>Есүс шиг.</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mn" altLang="ko-KR" sz="3300">
                <a:solidFill>
                  <a:schemeClr val="tx1">
                    <a:lumMod val="65000"/>
                    <a:lumOff val="35000"/>
                  </a:schemeClr>
                </a:solidFill>
              </a:rPr>
              <a:t>Тиймээс бид итгэл найдвараа алдах ёсгүй</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mn" altLang="ko-KR" sz="3300">
                <a:solidFill>
                  <a:schemeClr val="tx1">
                    <a:lumMod val="65000"/>
                    <a:lumOff val="35000"/>
                  </a:schemeClr>
                </a:solidFill>
              </a:rPr>
              <a:t>мөнх амьдралын төлөө.</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mn" altLang="ko-KR" sz="3200"/>
              <a:t>Есүс гэж хэн бэ?</a:t>
            </a:r>
            <a:r xmlns:a="http://schemas.openxmlformats.org/drawingml/2006/main">
              <a:rPr lang="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n" altLang="ko-KR" sz="3600">
                <a:solidFill>
                  <a:srgbClr val="0070c0"/>
                </a:solidFill>
              </a:rPr>
              <a:t>Есүс бол..</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mn" altLang="ko-KR" sz="3600">
                <a:solidFill>
                  <a:schemeClr val="tx1">
                    <a:lumMod val="65000"/>
                    <a:lumOff val="35000"/>
                  </a:schemeClr>
                </a:solidFill>
              </a:rPr>
              <a:t>Есүс бол үхлийг ялж, дахин амилсан Ялалтын Эзэн юм.</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асуулт хариулт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Мариа булшинд Есүс байхгүйг хараад юу гэж бодсон бэ?</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① </a:t>
            </a:r>
            <a:r xmlns:a="http://schemas.openxmlformats.org/drawingml/2006/main">
              <a:rPr lang="mn" altLang="ko-KR" sz="2800">
                <a:solidFill>
                  <a:schemeClr val="tx1">
                    <a:lumMod val="65000"/>
                    <a:lumOff val="35000"/>
                  </a:schemeClr>
                </a:solidFill>
              </a:rPr>
              <a:t>Есүс амилсан!</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② </a:t>
            </a:r>
            <a:r xmlns:a="http://schemas.openxmlformats.org/drawingml/2006/main">
              <a:rPr lang="mn" altLang="ko-KR" sz="2800">
                <a:solidFill>
                  <a:schemeClr val="tx1">
                    <a:lumMod val="65000"/>
                    <a:lumOff val="35000"/>
                  </a:schemeClr>
                </a:solidFill>
              </a:rPr>
              <a:t>Энэ бол Есүсийн булш биш!</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③ </a:t>
            </a:r>
            <a:r xmlns:a="http://schemas.openxmlformats.org/drawingml/2006/main">
              <a:rPr lang="mn" altLang="ko-KR" sz="2800">
                <a:solidFill>
                  <a:schemeClr val="tx1">
                    <a:lumMod val="65000"/>
                    <a:lumOff val="35000"/>
                  </a:schemeClr>
                </a:solidFill>
              </a:rPr>
              <a:t>Хэн нэгэн Есүсийн цогцсыг хулгайлсан!</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④ </a:t>
            </a:r>
            <a:r xmlns:a="http://schemas.openxmlformats.org/drawingml/2006/main">
              <a:rPr lang="mn" altLang="ko-KR" sz="2800">
                <a:solidFill>
                  <a:schemeClr val="tx1">
                    <a:lumMod val="65000"/>
                    <a:lumOff val="35000"/>
                  </a:schemeClr>
                </a:solidFill>
              </a:rPr>
              <a:t>Шавь нар нь Есүсийн цогцсыг худалдаж авсан!</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rgbClr val="ff0000"/>
                </a:solidFill>
              </a:rPr>
              <a:t>③ </a:t>
            </a:r>
            <a:r xmlns:a="http://schemas.openxmlformats.org/drawingml/2006/main">
              <a:rPr lang="mn" altLang="ko-KR" sz="2800">
                <a:solidFill>
                  <a:srgbClr val="ff0000"/>
                </a:solidFill>
              </a:rPr>
              <a:t>Хэн нэгэн Есүсийн цогцсыг хулгайлсан!</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mn" altLang="ko-KR" sz="3600"/>
              <a:t>Үүнийг сонсоод тэр эргэж хараад Есүсийг зогсож байхыг харсан боловч тэр Есүс мөн гэдгийг ойлгосонгүй.</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 altLang="ko-KR" sz="2800">
                <a:solidFill>
                  <a:schemeClr val="tx1">
                    <a:lumMod val="65000"/>
                    <a:lumOff val="35000"/>
                  </a:schemeClr>
                </a:solidFill>
              </a:rPr>
              <a:t>Жон</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20:</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mn" altLang="ko-KR" b="1">
                <a:solidFill>
                  <a:schemeClr val="tx1">
                    <a:lumMod val="50000"/>
                    <a:lumOff val="50000"/>
                  </a:schemeClr>
                </a:solidFill>
              </a:rPr>
              <a:t>№ 88 Бурханы үг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mn" altLang="ko-KR" sz="4400"/>
              <a:t>Тэнгэрт одсон Есүс</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mn" altLang="ko-KR" sz="3600"/>
              <a:t>Түүнийг ингэж хэлсний дараа тэр тэдний нүдний өмнө өргөгдөж, үүл түүнийг тэдний нүднээс нуув.</a:t>
            </a:r>
            <a:r xmlns:a="http://schemas.openxmlformats.org/drawingml/2006/main">
              <a:rPr lang="mn"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 altLang="ko-KR" sz="2800">
                <a:solidFill>
                  <a:schemeClr val="tx1">
                    <a:lumMod val="65000"/>
                    <a:lumOff val="35000"/>
                  </a:schemeClr>
                </a:solidFill>
              </a:rPr>
              <a:t>Үйлс</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1:</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Есүсийг амилсан гэдгийг мэдээгүй шавь нар нь айдас, урам хугаралдаа автжээ.</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Амилсан Есүс ирж, тэдний дунд зогсоод, тэдэнд гар, хажуугаа харуулж, "эргэлзэхээ больж, итгэ" гэж хэлэв.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mn" sz="2800">
                <a:solidFill>
                  <a:schemeClr val="tx1">
                    <a:lumMod val="65000"/>
                    <a:lumOff val="35000"/>
                  </a:schemeClr>
                </a:solidFill>
              </a:rPr>
              <a:t>Гайхалтай нь түүнийг нас барснаас хойш гурав хоногийн дараа Лазар гарч одов. Хүмүүс үүнийг хараад баярлаж, Бурханыг магтав.</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Дараа нь Есүс Эцэг Бурхандаа буцаж очно гэж хэлээд Ариун Сүнсийг илгээнэ гэж амласан.</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mn" altLang="ko-KR" sz="3000">
                <a:solidFill>
                  <a:schemeClr val="tx1">
                    <a:lumMod val="65000"/>
                    <a:lumOff val="35000"/>
                  </a:schemeClr>
                </a:solidFill>
              </a:rPr>
              <a:t>Тэгээд Есүс шавь нартаа дэлхийн төгсгөл хүртэл Түүний гэрч байж, сайн мэдээг тунхаглаж, үгийг заахыг тушаасан.</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Энэ газар дээрх бүх номлолыг дуусгасны дараа Есүс шавь нарынхаа өмнө тэнгэрт гарав. Тэгээд тэр бидэнд хэзээ нэгэн цагт энэ нутагт буцаж ирнэ гэж амласан.</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хичээл</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mn" altLang="ko-KR" sz="3600">
                <a:solidFill>
                  <a:schemeClr val="tx1">
                    <a:lumMod val="65000"/>
                    <a:lumOff val="35000"/>
                  </a:schemeClr>
                </a:solidFill>
              </a:rPr>
              <a:t>Есүс шавь нартаа тэнгэрт одохоосоо өмнө дэлхийн хязгаар хүртэл сайн мэдээг номлохыг тушаасан.</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n" altLang="ko-KR" sz="3600">
                <a:solidFill>
                  <a:schemeClr val="tx1">
                    <a:lumMod val="65000"/>
                    <a:lumOff val="35000"/>
                  </a:schemeClr>
                </a:solidFill>
              </a:rPr>
              <a:t>Сүм бол Есүсийн шавь нарын бүлэг юм.</a:t>
            </a:r>
            <a:r xmlns:a="http://schemas.openxmlformats.org/drawingml/2006/main">
              <a:rPr lang="mn" altLang="en-US" sz="3600">
                <a:solidFill>
                  <a:schemeClr val="tx1">
                    <a:lumMod val="65000"/>
                    <a:lumOff val="35000"/>
                  </a:schemeClr>
                </a:solidFill>
              </a:rPr>
              <a:t> </a:t>
            </a:r>
            <a:r xmlns:a="http://schemas.openxmlformats.org/drawingml/2006/main">
              <a:rPr lang="mn" altLang="ko-KR" sz="3600">
                <a:solidFill>
                  <a:schemeClr val="tx1">
                    <a:lumMod val="65000"/>
                    <a:lumOff val="35000"/>
                  </a:schemeClr>
                </a:solidFill>
              </a:rPr>
              <a:t>Есүсийн шавь нарын хувьд бид сайн мэдээг хаа сайгүй номлох ёстой. Мөн бид Есүсийн гэрч байх ёстой.</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mn" altLang="ko-KR" sz="3200"/>
              <a:t>Есүс гэж хэн бэ?</a:t>
            </a:r>
            <a:r xmlns:a="http://schemas.openxmlformats.org/drawingml/2006/main">
              <a:rPr lang="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n" altLang="ko-KR" sz="3600">
                <a:solidFill>
                  <a:srgbClr val="0070c0"/>
                </a:solidFill>
              </a:rPr>
              <a:t>Есүс бол..</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mn" altLang="ko-KR" sz="3600">
                <a:solidFill>
                  <a:schemeClr val="tx1">
                    <a:lumMod val="65000"/>
                    <a:lumOff val="35000"/>
                  </a:schemeClr>
                </a:solidFill>
              </a:rPr>
              <a:t>Есүс амьд хэвээр, Бурханы баруун талд сууж байгаа бөгөөд амласан ёсоороо дэлхий дээр буцаж ирэх болно.</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асуулт хариулт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Амилсан Есүс шавь нартаа юу үзүүлсэн бэ?</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① </a:t>
            </a:r>
            <a:r xmlns:a="http://schemas.openxmlformats.org/drawingml/2006/main">
              <a:rPr lang="mn" altLang="ko-KR" sz="2800">
                <a:solidFill>
                  <a:schemeClr val="tx1">
                    <a:lumMod val="65000"/>
                    <a:lumOff val="35000"/>
                  </a:schemeClr>
                </a:solidFill>
              </a:rPr>
              <a:t>Гар, хөлний хумсны ул мөр</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② </a:t>
            </a:r>
            <a:r xmlns:a="http://schemas.openxmlformats.org/drawingml/2006/main">
              <a:rPr lang="mn" altLang="ko-KR" sz="2800">
                <a:solidFill>
                  <a:schemeClr val="tx1">
                    <a:lumMod val="65000"/>
                    <a:lumOff val="35000"/>
                  </a:schemeClr>
                </a:solidFill>
              </a:rPr>
              <a:t>Өргөс нь толгой дээр байна</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③ </a:t>
            </a:r>
            <a:r xmlns:a="http://schemas.openxmlformats.org/drawingml/2006/main">
              <a:rPr lang="mn" altLang="ko-KR" sz="2800">
                <a:solidFill>
                  <a:schemeClr val="tx1">
                    <a:lumMod val="65000"/>
                    <a:lumOff val="35000"/>
                  </a:schemeClr>
                </a:solidFill>
              </a:rPr>
              <a:t>Ар талд ташуурын тэмдэг</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④ </a:t>
            </a:r>
            <a:r xmlns:a="http://schemas.openxmlformats.org/drawingml/2006/main">
              <a:rPr lang="mn" altLang="ko-KR" sz="2800">
                <a:solidFill>
                  <a:schemeClr val="tx1">
                    <a:lumMod val="65000"/>
                    <a:lumOff val="35000"/>
                  </a:schemeClr>
                </a:solidFill>
              </a:rPr>
              <a:t>Нүүрэн дээр хөхөрсөн</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rgbClr val="ff0000"/>
                </a:solidFill>
              </a:rPr>
              <a:t>① </a:t>
            </a:r>
            <a:r xmlns:a="http://schemas.openxmlformats.org/drawingml/2006/main">
              <a:rPr lang="mn" altLang="ko-KR" sz="2800">
                <a:solidFill>
                  <a:srgbClr val="ff0000"/>
                </a:solidFill>
              </a:rPr>
              <a:t>Гар, хөлний хумсны ул мөр</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mn" altLang="ko-KR" sz="3600"/>
              <a:t>Түүнийг ингэж хэлсний дараа тэр тэдний нүдний өмнө өргөгдөж, үүл түүнийг тэдний нүднээс нуув.</a:t>
            </a:r>
            <a:r xmlns:a="http://schemas.openxmlformats.org/drawingml/2006/main">
              <a:rPr lang="mn"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 altLang="ko-KR" sz="2800">
                <a:solidFill>
                  <a:schemeClr val="tx1">
                    <a:lumMod val="65000"/>
                    <a:lumOff val="35000"/>
                  </a:schemeClr>
                </a:solidFill>
              </a:rPr>
              <a:t>Үйлс</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1:</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n" altLang="ko-KR" b="1">
                <a:solidFill>
                  <a:schemeClr val="tx1">
                    <a:lumMod val="50000"/>
                    <a:lumOff val="50000"/>
                  </a:schemeClr>
                </a:solidFill>
              </a:rPr>
              <a:t>№89 Бурханы үг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mn" altLang="ko-KR" sz="4400"/>
              <a:t>Ариун Сүнс ирлээ</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mn" altLang="ko-KR" sz="3600"/>
              <a:t>Тэд бүгд Ариун Сүнсээр дүүрч, Сүнс тэдэнд боломж өгснөөр өөр хэлээр ярьж эхлэв.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 altLang="ko-KR" sz="2800">
                <a:solidFill>
                  <a:schemeClr val="tx1">
                    <a:lumMod val="65000"/>
                    <a:lumOff val="35000"/>
                  </a:schemeClr>
                </a:solidFill>
              </a:rPr>
              <a:t>Үйлс</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Шавь нар Есүсийн хэлснээр Иерусалимд байсан. Пентекостын өдөр ирэхэд тэд бүгд нэг газар цугларав.</a:t>
            </a:r>
            <a:r xmlns:a="http://schemas.openxmlformats.org/drawingml/2006/main">
              <a:rPr lang="mn"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t>Өнөөдрийн хичээл</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mn" sz="3200">
                <a:solidFill>
                  <a:schemeClr val="tx1">
                    <a:lumMod val="65000"/>
                    <a:lumOff val="35000"/>
                  </a:schemeClr>
                </a:solidFill>
              </a:rPr>
              <a:t>Есүс Лазарыг амилуулсан</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түүний үгээр.</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Бид хэзээ нэгэн цагт үхэх болно, гэхдээ бид Есүст итгэдэг учраас дахин амилах ёстой.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Та дахин амилах найдвараар амьдардаг Христэд итгэгч байх ёстой.</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Гэнэт хүчтэй салхи үлээх мэт чимээ гарч, тэдний сууж байсан байшинг бүхэлд нь дүүргэв.</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Тэгээд дараа нь хүн бүрийн толгой дээр галын хэл гарч, дараа нь бүгд Ариун Сүнсээр дүүрч, бусад хэлээр ярьж эхлэв.</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mn" altLang="ko-KR" sz="3000">
                <a:solidFill>
                  <a:schemeClr val="tx1">
                    <a:lumMod val="65000"/>
                    <a:lumOff val="35000"/>
                  </a:schemeClr>
                </a:solidFill>
              </a:rPr>
              <a:t>Бүгд гайхсан үед Петр тэдэнд Есүс болон сайн мэдээний тухай номлож эхлэв.</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Хүмүүс сайн мэдээг сонсож, наманчилж, баптисм хүртсэн. Тэр өдөр 3000 гаруй хүн баптисм хүртсэн.</a:t>
            </a:r>
            <a:r xmlns:a="http://schemas.openxmlformats.org/drawingml/2006/main">
              <a:rPr lang="mn"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хичээл</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mn" altLang="ko-KR" sz="3200">
                <a:solidFill>
                  <a:schemeClr val="tx1">
                    <a:lumMod val="65000"/>
                    <a:lumOff val="35000"/>
                  </a:schemeClr>
                </a:solidFill>
              </a:rPr>
              <a:t>Есүс шавь нартаа Ариун Сүнсийг илгээсэн.</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 altLang="ko-KR" sz="3200">
                <a:solidFill>
                  <a:schemeClr val="tx1">
                    <a:lumMod val="65000"/>
                    <a:lumOff val="35000"/>
                  </a:schemeClr>
                </a:solidFill>
              </a:rPr>
              <a:t>Ариун Сүнс Петрт сайн мэдээг номлох мэргэн ухаан, хүчийг өгсөн.</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 altLang="ko-KR" sz="3200">
                <a:solidFill>
                  <a:schemeClr val="tx1">
                    <a:lumMod val="65000"/>
                    <a:lumOff val="35000"/>
                  </a:schemeClr>
                </a:solidFill>
              </a:rPr>
              <a:t>Ариун Сүнс Есүст итгэдэг бүх хүмүүсийн зүрх сэтгэлд байдаг.</a:t>
            </a:r>
            <a:r xmlns:a="http://schemas.openxmlformats.org/drawingml/2006/main">
              <a:rPr lang="mn" altLang="en-US" sz="3200">
                <a:solidFill>
                  <a:schemeClr val="tx1">
                    <a:lumMod val="65000"/>
                    <a:lumOff val="35000"/>
                  </a:schemeClr>
                </a:solidFill>
              </a:rPr>
              <a:t> </a:t>
            </a:r>
            <a:r xmlns:a="http://schemas.openxmlformats.org/drawingml/2006/main">
              <a:rPr lang="mn" altLang="ko-KR" sz="3200">
                <a:solidFill>
                  <a:schemeClr val="tx1">
                    <a:lumMod val="65000"/>
                    <a:lumOff val="35000"/>
                  </a:schemeClr>
                </a:solidFill>
              </a:rPr>
              <a:t>Ариун Сүнс бол Петрт мэргэн ухаан, хүч чадал өгсөн шигээ сайн мэдээг номлох мэргэн ухаан, зоригийг бидэнд өгдөг гэдгийг битгий мартаарай.</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mn" altLang="ko-KR" sz="3200"/>
              <a:t>Есүс гэж хэн бэ?</a:t>
            </a:r>
            <a:r xmlns:a="http://schemas.openxmlformats.org/drawingml/2006/main">
              <a:rPr lang="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n" altLang="ko-KR" sz="3600">
                <a:solidFill>
                  <a:srgbClr val="0070c0"/>
                </a:solidFill>
              </a:rPr>
              <a:t>Есүс бол..</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mn" altLang="ko-KR" sz="3600">
                <a:solidFill>
                  <a:schemeClr val="tx1">
                    <a:lumMod val="65000"/>
                    <a:lumOff val="35000"/>
                  </a:schemeClr>
                </a:solidFill>
              </a:rPr>
              <a:t>Есүс бидэнд туслахын тулд өөрт нь итгэдэг бүх хүмүүст Ариун Сүнсийг илгээдэг.</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асуулт хариулт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Ариун Сүнс ирэхэд тэд юу сонссон бэ?</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① </a:t>
            </a:r>
            <a:r xmlns:a="http://schemas.openxmlformats.org/drawingml/2006/main">
              <a:rPr lang="mn" altLang="ko-KR" sz="2800">
                <a:solidFill>
                  <a:schemeClr val="tx1">
                    <a:lumMod val="65000"/>
                    <a:lumOff val="35000"/>
                  </a:schemeClr>
                </a:solidFill>
              </a:rPr>
              <a:t>бүрээний чимээ</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② </a:t>
            </a:r>
            <a:r xmlns:a="http://schemas.openxmlformats.org/drawingml/2006/main">
              <a:rPr lang="mn" altLang="ko-KR" sz="2800">
                <a:solidFill>
                  <a:schemeClr val="tx1">
                    <a:lumMod val="65000"/>
                    <a:lumOff val="35000"/>
                  </a:schemeClr>
                </a:solidFill>
              </a:rPr>
              <a:t>аянга</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③ </a:t>
            </a:r>
            <a:r xmlns:a="http://schemas.openxmlformats.org/drawingml/2006/main">
              <a:rPr lang="mn" altLang="ko-KR" sz="2800">
                <a:solidFill>
                  <a:schemeClr val="tx1">
                    <a:lumMod val="65000"/>
                    <a:lumOff val="35000"/>
                  </a:schemeClr>
                </a:solidFill>
              </a:rPr>
              <a:t>ширүүн салхи үлээх</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④ </a:t>
            </a:r>
            <a:r xmlns:a="http://schemas.openxmlformats.org/drawingml/2006/main">
              <a:rPr lang="mn" altLang="ko-KR" sz="2800">
                <a:solidFill>
                  <a:schemeClr val="tx1">
                    <a:lumMod val="65000"/>
                    <a:lumOff val="35000"/>
                  </a:schemeClr>
                </a:solidFill>
              </a:rPr>
              <a:t>залбирлын чимээ</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rgbClr val="ff0000"/>
                </a:solidFill>
              </a:rPr>
              <a:t>③ </a:t>
            </a:r>
            <a:r xmlns:a="http://schemas.openxmlformats.org/drawingml/2006/main">
              <a:rPr lang="mn" altLang="ko-KR" sz="2800">
                <a:solidFill>
                  <a:srgbClr val="ff0000"/>
                </a:solidFill>
              </a:rPr>
              <a:t>ширүүн салхи үлээх</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mn" altLang="ko-KR" sz="3600"/>
              <a:t>Тэд бүгд Ариун Сүнсээр дүүрч, Сүнс тэдэнд боломж өгснөөр өөр хэлээр ярьж эхлэв.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 altLang="ko-KR" sz="2800">
                <a:solidFill>
                  <a:schemeClr val="tx1">
                    <a:lumMod val="65000"/>
                    <a:lumOff val="35000"/>
                  </a:schemeClr>
                </a:solidFill>
              </a:rPr>
              <a:t>Үйлс</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n" altLang="ko-KR" b="1">
                <a:solidFill>
                  <a:schemeClr val="tx1">
                    <a:lumMod val="50000"/>
                    <a:lumOff val="50000"/>
                  </a:schemeClr>
                </a:solidFill>
              </a:rPr>
              <a:t>№90 Бурханы үг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Филип Этиопчуудад сайн мэдээг хэлсэн</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mn" altLang="ko-KR" sz="3600"/>
              <a:t>Дараа нь Филип Судрын яг тэр хэсгээс эхэлж, Есүсийн тухай сайн мэдээг түүнд хэлэв.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 altLang="ko-KR" sz="2800">
                <a:solidFill>
                  <a:schemeClr val="tx1">
                    <a:lumMod val="65000"/>
                    <a:lumOff val="35000"/>
                  </a:schemeClr>
                </a:solidFill>
              </a:rPr>
              <a:t>Үйлс</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8:</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t>Өнөөдрийн үг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mn" sz="4000"/>
              <a:t>Учир нь миний энэ хүү үхсэн бөгөөд дахин амьд байна; тэр төөрсөн бөгөөд олдсон.' Тиймээс тэд баяраа тэмдэглэж эхлэв.</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n" sz="2800">
                <a:solidFill>
                  <a:schemeClr val="tx1">
                    <a:lumMod val="65000"/>
                    <a:lumOff val="35000"/>
                  </a:schemeClr>
                </a:solidFill>
              </a:rPr>
              <a:t>Лук</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mn" sz="3200"/>
              <a:t>Есүс гэж хэн бэ?</a:t>
            </a:r>
            <a:r xmlns:a="http://schemas.openxmlformats.org/drawingml/2006/main">
              <a:rPr altLang="en-US" lang="m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rgbClr val="0070c0"/>
                </a:solidFill>
              </a:rPr>
              <a:t>Есүс бол..</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Есүс бол үхэгсдийг амилуулдаг амьдралын эзэн юм.</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Нэгэн өдөр Их Эзэний сахиусан тэнгэр Есүст итгэсэн Филипт хандан "Өмнө зүг, цөлийн зам руу яв" гэж хэлэв.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mn" altLang="ko-KR" sz="3100">
                <a:solidFill>
                  <a:schemeClr val="tx1">
                    <a:lumMod val="65000"/>
                    <a:lumOff val="35000"/>
                  </a:schemeClr>
                </a:solidFill>
              </a:rPr>
              <a:t>Тэр тэнгэр элчийн хэлснээр өмнөд цөл рүү явж эхлэв. Тэнгэр элч яагаад түүнийг илгээсэн гэж тэр гайхав </a:t>
            </a:r>
            <a:r xmlns:a="http://schemas.openxmlformats.org/drawingml/2006/main">
              <a:rPr lang="mn"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Тэр үед Этиоп улсын мөнгийг хариуцаж байсан тайган вагонд сууж, зөнч Исаиагийн бичээсийг уншиж байв. Филип ойртож ирээд асуув. "Чи юу уншиж байгаагаа ойлгож байна уу?"</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"Хэн нэгэн надад тайлбарлахгүй бол би үүнийг яаж ойлгох вэ?" Филип Судрын яг тэр хэсгээс эхэлж, Есүсийн тухай сайн мэдээг түүнд хэлэв.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Этиоп хүн Есүсийг хүлээн авсны дараа эх орондоо баяртайгаар буцаж ирэв. Филип түүнийг тэнд хөтөлсөн Ариун Сүнсэнд талархал илэрхийлэв.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хичээл</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mn" altLang="ko-KR" sz="3200">
                <a:solidFill>
                  <a:schemeClr val="tx1">
                    <a:lumMod val="65000"/>
                    <a:lumOff val="35000"/>
                  </a:schemeClr>
                </a:solidFill>
              </a:rPr>
              <a:t>Филип бүрэн ойлгоогүй ч Ариун Сүнсний тушаалыг дуулгавартай дагасан. Тиймээс тэр Этиопчуудад сайн мэдээг тунхаглаж чадна.</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 altLang="ko-KR" sz="3200">
                <a:solidFill>
                  <a:schemeClr val="tx1">
                    <a:lumMod val="65000"/>
                    <a:lumOff val="35000"/>
                  </a:schemeClr>
                </a:solidFill>
              </a:rPr>
              <a:t>Заримдаа бид ойлгохгүй нөхцөл байдалд ордог.</a:t>
            </a:r>
            <a:r xmlns:a="http://schemas.openxmlformats.org/drawingml/2006/main">
              <a:rPr lang="mn" altLang="en-US" sz="3200">
                <a:solidFill>
                  <a:schemeClr val="tx1">
                    <a:lumMod val="65000"/>
                    <a:lumOff val="35000"/>
                  </a:schemeClr>
                </a:solidFill>
              </a:rPr>
              <a:t> </a:t>
            </a:r>
            <a:r xmlns:a="http://schemas.openxmlformats.org/drawingml/2006/main">
              <a:rPr lang="mn" altLang="ko-KR" sz="3200">
                <a:solidFill>
                  <a:schemeClr val="tx1">
                    <a:lumMod val="65000"/>
                    <a:lumOff val="35000"/>
                  </a:schemeClr>
                </a:solidFill>
              </a:rPr>
              <a:t>Гэхдээ хэрэв чи Бурханд итгэж, тэр мөчид ч гэсэн Ариун Сүнсээр түүнд дуулгавартай байвал та бас итгэлтэй хүн байж чадна.</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 altLang="ko-KR" sz="3200">
                <a:solidFill>
                  <a:schemeClr val="tx1">
                    <a:lumMod val="65000"/>
                    <a:lumOff val="35000"/>
                  </a:schemeClr>
                </a:solidFill>
              </a:rPr>
              <a:t>сайн мэдээг номлодог хүмүүс.</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mn" altLang="ko-KR" sz="3200"/>
              <a:t>Есүс гэж хэн бэ?</a:t>
            </a:r>
            <a:r xmlns:a="http://schemas.openxmlformats.org/drawingml/2006/main">
              <a:rPr lang="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n" altLang="ko-KR" sz="3600">
                <a:solidFill>
                  <a:srgbClr val="0070c0"/>
                </a:solidFill>
              </a:rPr>
              <a:t>Есүс бол..</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mn" altLang="ko-KR" sz="3600">
                <a:solidFill>
                  <a:schemeClr val="tx1">
                    <a:lumMod val="65000"/>
                    <a:lumOff val="35000"/>
                  </a:schemeClr>
                </a:solidFill>
              </a:rPr>
              <a:t>Есүс бол бидний уулзах ёстой харилцааг удирддаг хүн юм.</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асуулт хариулт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Филиппийн уулзсан Этиопын тайган юуг хариуцаж байсан бэ?</a:t>
            </a:r>
            <a:r xmlns:a="http://schemas.openxmlformats.org/drawingml/2006/main">
              <a:rPr lang="mn"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① </a:t>
            </a:r>
            <a:r xmlns:a="http://schemas.openxmlformats.org/drawingml/2006/main">
              <a:rPr lang="mn" altLang="ko-KR" sz="2800">
                <a:solidFill>
                  <a:schemeClr val="tx1">
                    <a:lumMod val="65000"/>
                    <a:lumOff val="35000"/>
                  </a:schemeClr>
                </a:solidFill>
              </a:rPr>
              <a:t>Тэр армийг удирдаж байсан.</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② </a:t>
            </a:r>
            <a:r xmlns:a="http://schemas.openxmlformats.org/drawingml/2006/main">
              <a:rPr lang="mn" altLang="ko-KR" sz="2800">
                <a:solidFill>
                  <a:schemeClr val="tx1">
                    <a:lumMod val="65000"/>
                    <a:lumOff val="35000"/>
                  </a:schemeClr>
                </a:solidFill>
              </a:rPr>
              <a:t>Тэрээр эх орныхоо тогооч байсан.</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③ </a:t>
            </a:r>
            <a:r xmlns:a="http://schemas.openxmlformats.org/drawingml/2006/main">
              <a:rPr lang="mn" altLang="ko-KR" sz="2800">
                <a:solidFill>
                  <a:schemeClr val="tx1">
                    <a:lumMod val="65000"/>
                    <a:lumOff val="35000"/>
                  </a:schemeClr>
                </a:solidFill>
              </a:rPr>
              <a:t>Тэр</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байсан</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in</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цэнэглэх</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-ийн</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түүний</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улсын</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мөнгө.</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④ </a:t>
            </a:r>
            <a:r xmlns:a="http://schemas.openxmlformats.org/drawingml/2006/main">
              <a:rPr lang="mn" altLang="ko-KR" sz="2800">
                <a:solidFill>
                  <a:schemeClr val="tx1">
                    <a:lumMod val="65000"/>
                    <a:lumOff val="35000"/>
                  </a:schemeClr>
                </a:solidFill>
              </a:rPr>
              <a:t>Тэр улс орны мөргөлийг удирдаж байсан.</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rgbClr val="ff0000"/>
                </a:solidFill>
              </a:rPr>
              <a:t>③ </a:t>
            </a:r>
            <a:r xmlns:a="http://schemas.openxmlformats.org/drawingml/2006/main">
              <a:rPr lang="mn" altLang="ko-KR" sz="2800">
                <a:solidFill>
                  <a:srgbClr val="ff0000"/>
                </a:solidFill>
              </a:rPr>
              <a:t>Тэр улсынхаа мөнгийг хариуцаж байсан.</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mn" altLang="ko-KR" sz="3600"/>
              <a:t>Дараа нь Филип Судрын яг тэр хэсгээс эхэлж, Есүсийн тухай сайн мэдээг түүнд хэлэв.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 altLang="ko-KR" sz="2800">
                <a:solidFill>
                  <a:schemeClr val="tx1">
                    <a:lumMod val="65000"/>
                    <a:lumOff val="35000"/>
                  </a:schemeClr>
                </a:solidFill>
              </a:rPr>
              <a:t>Үйлс</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8:</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n" altLang="ko-KR" b="1">
                <a:solidFill>
                  <a:schemeClr val="tx1">
                    <a:lumMod val="50000"/>
                    <a:lumOff val="50000"/>
                  </a:schemeClr>
                </a:solidFill>
              </a:rPr>
              <a:t>№ 91 Бурханы үг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mn" altLang="ko-KR" sz="4400"/>
              <a:t>Саул Есүстэй уулзав</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асуулт хариулт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mn" sz="3200">
                <a:solidFill>
                  <a:schemeClr val="tx1">
                    <a:lumMod val="65000"/>
                    <a:lumOff val="35000"/>
                  </a:schemeClr>
                </a:solidFill>
              </a:rPr>
              <a:t>Есүсийг ирэхэд Лазарыг нас барснаас хойш хэдэн өдөр өнгөрсөн бэ?</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① </a:t>
            </a:r>
            <a:r xmlns:a="http://schemas.openxmlformats.org/drawingml/2006/main">
              <a:rPr altLang="ko-KR" lang="mn" sz="2800">
                <a:solidFill>
                  <a:schemeClr val="tx1">
                    <a:lumMod val="65000"/>
                    <a:lumOff val="35000"/>
                  </a:schemeClr>
                </a:solidFill>
              </a:rPr>
              <a:t>нэг өдөр</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② </a:t>
            </a:r>
            <a:r xmlns:a="http://schemas.openxmlformats.org/drawingml/2006/main">
              <a:rPr altLang="ko-KR" lang="mn" sz="2800">
                <a:solidFill>
                  <a:schemeClr val="tx1">
                    <a:lumMod val="65000"/>
                    <a:lumOff val="35000"/>
                  </a:schemeClr>
                </a:solidFill>
              </a:rPr>
              <a:t>хоёр өдөр</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③ </a:t>
            </a:r>
            <a:r xmlns:a="http://schemas.openxmlformats.org/drawingml/2006/main">
              <a:rPr altLang="ko-KR" lang="mn" sz="2800">
                <a:solidFill>
                  <a:schemeClr val="tx1">
                    <a:lumMod val="65000"/>
                    <a:lumOff val="35000"/>
                  </a:schemeClr>
                </a:solidFill>
              </a:rPr>
              <a:t>гурван өдөр</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④ </a:t>
            </a:r>
            <a:r xmlns:a="http://schemas.openxmlformats.org/drawingml/2006/main">
              <a:rPr altLang="ko-KR" lang="mn" sz="2800">
                <a:solidFill>
                  <a:schemeClr val="tx1">
                    <a:lumMod val="65000"/>
                    <a:lumOff val="35000"/>
                  </a:schemeClr>
                </a:solidFill>
              </a:rPr>
              <a:t>дөрвөн өдөр</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rgbClr val="ff0000"/>
                </a:solidFill>
              </a:rPr>
              <a:t>③ </a:t>
            </a:r>
            <a:r xmlns:a="http://schemas.openxmlformats.org/drawingml/2006/main">
              <a:rPr altLang="ko-KR" lang="mn" sz="2800">
                <a:solidFill>
                  <a:srgbClr val="ff0000"/>
                </a:solidFill>
              </a:rPr>
              <a:t>гурван өдөр</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mn" altLang="ko-KR" sz="3600"/>
              <a:t>Тэр газарт унаж, түүнд "Саул аа, Саул аа, чи яагаад намайг хавчиж байгаа юм бэ?"</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 altLang="ko-KR" sz="2800">
                <a:solidFill>
                  <a:schemeClr val="tx1">
                    <a:lumMod val="65000"/>
                    <a:lumOff val="35000"/>
                  </a:schemeClr>
                </a:solidFill>
              </a:rPr>
              <a:t>Үйлс</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9:</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Есүст итгэдэг хүмүүсийг үзэн яддаг Саул гэдэг хүн сүмийг үзэн яддаг байв.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mn" altLang="ko-KR" sz="3000">
                <a:solidFill>
                  <a:schemeClr val="tx1">
                    <a:lumMod val="65000"/>
                    <a:lumOff val="35000"/>
                  </a:schemeClr>
                </a:solidFill>
              </a:rPr>
              <a:t>Саул Есүсийг маш их үзэн ядаж байсан тул Христэд итгэгчдийг баривчлахаар Дамаск руу явсан.</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Түүнийг Дамаскт дөхөж очиход гэнэт тэнгэрийн гэрэл эргэн тойронд нь гялсхийв. Тэрээр "Саул аа, Саул аа, чи яагаад намайг хавчина вэ?" гэх дууг сонсов.</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"Эзэн, та хэн бэ?" гэж Саул асуув. "Би бол чиний хавчиж байгаа Есүс." Саул Есүсийг амьд байгаад гайхсан. Тэр Есүсийг үхсэн гэж бодсон.</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Есүстэй уулзсан Саул шинэ хүн болжээ. Тиймээс тэрээр Харь үндэстнүүдэд сайн мэдээг тунхаглахын тулд шаргуу ажиллаж, Библийн олон ном бичсэн Төлөөлөгч Паул болсон.</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хичээл</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mn" altLang="ko-KR" sz="3200">
                <a:solidFill>
                  <a:schemeClr val="tx1">
                    <a:lumMod val="65000"/>
                    <a:lumOff val="35000"/>
                  </a:schemeClr>
                </a:solidFill>
              </a:rPr>
              <a:t>Саул сүмийг хавчдаг хүн байсан ч Бурхан түүнийг элч гэж дуудсан.</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 altLang="ko-KR" sz="3200">
                <a:solidFill>
                  <a:schemeClr val="tx1">
                    <a:lumMod val="65000"/>
                    <a:lumOff val="35000"/>
                  </a:schemeClr>
                </a:solidFill>
              </a:rPr>
              <a:t>Есүстэй уулзсан Саул өмнөхөөсөө тэс өөр амьдралаар амьдарсан.</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 altLang="ko-KR" sz="3200">
                <a:solidFill>
                  <a:schemeClr val="tx1">
                    <a:lumMod val="65000"/>
                    <a:lumOff val="35000"/>
                  </a:schemeClr>
                </a:solidFill>
              </a:rPr>
              <a:t>Та ямар өөрчлөлт хийсэн бэ</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 altLang="ko-KR" sz="3200">
                <a:solidFill>
                  <a:schemeClr val="tx1">
                    <a:lumMod val="65000"/>
                    <a:lumOff val="35000"/>
                  </a:schemeClr>
                </a:solidFill>
              </a:rPr>
              <a:t>чи Есүстэй уулзсанаас хойш?</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 altLang="ko-KR" sz="3200">
                <a:solidFill>
                  <a:schemeClr val="tx1">
                    <a:lumMod val="65000"/>
                    <a:lumOff val="35000"/>
                  </a:schemeClr>
                </a:solidFill>
              </a:rPr>
              <a:t>Есүстэй уулзсан хүмүүс өмнөхөөсөө өөр амьдралаар амьдрах ёстой.</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mn" altLang="ko-KR" sz="3200"/>
              <a:t>Есүс гэж хэн бэ?</a:t>
            </a:r>
            <a:r xmlns:a="http://schemas.openxmlformats.org/drawingml/2006/main">
              <a:rPr lang="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n" altLang="ko-KR" sz="3600">
                <a:solidFill>
                  <a:srgbClr val="0070c0"/>
                </a:solidFill>
              </a:rPr>
              <a:t>Есүс бол..</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mn" altLang="ko-KR" sz="3600">
                <a:solidFill>
                  <a:schemeClr val="tx1">
                    <a:lumMod val="65000"/>
                    <a:lumOff val="35000"/>
                  </a:schemeClr>
                </a:solidFill>
              </a:rPr>
              <a:t>Есүс бол Саул шиг бузар муу хүмүүсийг уучилж, тэднийг ажилчид болгон ажиллуулдаг хүн юм.</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асуулт хариулт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Саул яагаад Дамаск руу явсан бэ?</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① </a:t>
            </a:r>
            <a:r xmlns:a="http://schemas.openxmlformats.org/drawingml/2006/main">
              <a:rPr lang="mn" altLang="ko-KR" sz="2800">
                <a:solidFill>
                  <a:schemeClr val="tx1">
                    <a:lumMod val="65000"/>
                    <a:lumOff val="35000"/>
                  </a:schemeClr>
                </a:solidFill>
              </a:rPr>
              <a:t>Христэд итгэгчдийг баривчлах.</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② </a:t>
            </a:r>
            <a:r xmlns:a="http://schemas.openxmlformats.org/drawingml/2006/main">
              <a:rPr lang="mn" altLang="ko-KR" sz="2800">
                <a:solidFill>
                  <a:schemeClr val="tx1">
                    <a:lumMod val="65000"/>
                    <a:lumOff val="35000"/>
                  </a:schemeClr>
                </a:solidFill>
              </a:rPr>
              <a:t>Аялал хийх.</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③ </a:t>
            </a:r>
            <a:r xmlns:a="http://schemas.openxmlformats.org/drawingml/2006/main">
              <a:rPr lang="mn" altLang="ko-KR" sz="2800">
                <a:solidFill>
                  <a:schemeClr val="tx1">
                    <a:lumMod val="65000"/>
                    <a:lumOff val="35000"/>
                  </a:schemeClr>
                </a:solidFill>
              </a:rPr>
              <a:t>Мөргөл хийх.</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④ </a:t>
            </a:r>
            <a:r xmlns:a="http://schemas.openxmlformats.org/drawingml/2006/main">
              <a:rPr lang="mn" altLang="ko-KR" sz="2800">
                <a:solidFill>
                  <a:schemeClr val="tx1">
                    <a:lumMod val="65000"/>
                    <a:lumOff val="35000"/>
                  </a:schemeClr>
                </a:solidFill>
              </a:rPr>
              <a:t>Сайн мэдээг тунхаглах</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rgbClr val="ff0000"/>
                </a:solidFill>
              </a:rPr>
              <a:t>① </a:t>
            </a:r>
            <a:r xmlns:a="http://schemas.openxmlformats.org/drawingml/2006/main">
              <a:rPr lang="mn" altLang="ko-KR" sz="2800">
                <a:solidFill>
                  <a:srgbClr val="ff0000"/>
                </a:solidFill>
              </a:rPr>
              <a:t>Христэд итгэгчдийг баривчлах.</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mn" altLang="ko-KR" sz="3600"/>
              <a:t>Тэр газарт унаж, түүнд "Саул аа, Саул аа, чи яагаад намайг хавчиж байгаа юм бэ?"</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 altLang="ko-KR" sz="2800">
                <a:solidFill>
                  <a:schemeClr val="tx1">
                    <a:lumMod val="65000"/>
                    <a:lumOff val="35000"/>
                  </a:schemeClr>
                </a:solidFill>
              </a:rPr>
              <a:t>Үйлс</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9:</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t>Өнөөдрийн үг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mn" sz="3600"/>
              <a:t>Есүс түүнд "Би бол амилалт ба амь. Надад итгэдэг хүн үхсэн ч амьд байх болно.</a:t>
            </a:r>
            <a:endParaRPr xmlns:a="http://schemas.openxmlformats.org/drawingml/2006/main" altLang="ko-KR" lang="en-US" sz="3600"/>
          </a:p>
          <a:p>
            <a:pPr xmlns:a="http://schemas.openxmlformats.org/drawingml/2006/main" lvl="0">
              <a:defRPr/>
            </a:pPr>
            <a:r xmlns:a="http://schemas.openxmlformats.org/drawingml/2006/main">
              <a:rPr altLang="ko-KR" lang="mn" sz="3600"/>
              <a:t>мөн надад итгэж амьдардаг хүн хэзээ ч үхэхгүй. Та үүнд итгэж байна уу?"</a:t>
            </a:r>
            <a:endParaRPr xmlns:a="http://schemas.openxmlformats.org/drawingml/2006/main" altLang="ko-KR" lang="en-US" sz="3600"/>
          </a:p>
          <a:p>
            <a:pPr xmlns:a="http://schemas.openxmlformats.org/drawingml/2006/main" lvl="0">
              <a:defRPr/>
            </a:pPr>
            <a:r xmlns:a="http://schemas.openxmlformats.org/drawingml/2006/main">
              <a:rPr altLang="ko-KR" lang="mn"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n" sz="2800">
                <a:solidFill>
                  <a:schemeClr val="tx1">
                    <a:lumMod val="65000"/>
                    <a:lumOff val="35000"/>
                  </a:schemeClr>
                </a:solidFill>
              </a:rPr>
              <a:t>Жон</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11:</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n" altLang="ko-KR" b="1">
                <a:solidFill>
                  <a:schemeClr val="tx1">
                    <a:lumMod val="50000"/>
                    <a:lumOff val="50000"/>
                  </a:schemeClr>
                </a:solidFill>
              </a:rPr>
              <a:t>№ 92 Бурханы үг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Паулын сайн найз Барнаб.</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mn" altLang="ko-KR" sz="3600"/>
              <a:t>Гэвч Барнаб түүнийг авч, элч нарт авчрав. Тэрээр Саулыг аян замдаа хэрхэн Их Эзэнийг харж, Их Эзэн түүнтэй ярилцсан тухай, мөн Дамаскт Есүсийн нэрээр хэрхэн айдасгүйгээр номлосон тухайгаа тэдэнд хэлэв.</a:t>
            </a:r>
            <a:r xmlns:a="http://schemas.openxmlformats.org/drawingml/2006/main">
              <a:rPr lang="mn"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 altLang="ko-KR" sz="2800">
                <a:solidFill>
                  <a:schemeClr val="tx1">
                    <a:lumMod val="65000"/>
                    <a:lumOff val="35000"/>
                  </a:schemeClr>
                </a:solidFill>
              </a:rPr>
              <a:t>Үйлс</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Паул Есүстэй уулзсаныхаа дараа Есүсийн шавь нартай уулзахыг хүссэн.</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Гэвч Есүсийн шавь нар Паулаас айж байв. Учир нь Паул Есүстэй уулзсаны дараа Есүст итгэсэн гэдгийг тэд мэдээгүй.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Барнаб Паулд тусалсан. "Тэр үнэхээр Есүстэй уулзаж, бүрэн өөрчлөгдсөн!"</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"Би Паулыг Христэд итгэгчдийг баривчлахаар явсан Дамаскт номлож байхыг бас харсан!" Шавь нар нь Паултай амархан нөхөрлөв.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Үүний дараа Барнаб, Паул хоёр сайн найзууд болж, сайн мэдээг хамтдаа номлохоор дэлхий даяар аялсан.</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хичээл</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mn" altLang="ko-KR" sz="3200">
                <a:solidFill>
                  <a:schemeClr val="tx1">
                    <a:lumMod val="65000"/>
                    <a:lumOff val="35000"/>
                  </a:schemeClr>
                </a:solidFill>
              </a:rPr>
              <a:t>Сүмийг хавчиж байсан Паул Есүстэй уулзаж, шинэ хүн болсон боловч хүмүүс түүнд итгээгүй.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 altLang="ko-KR" sz="3200">
                <a:solidFill>
                  <a:schemeClr val="tx1">
                    <a:lumMod val="65000"/>
                    <a:lumOff val="35000"/>
                  </a:schemeClr>
                </a:solidFill>
              </a:rPr>
              <a:t>Гэвч Бурхан Барнабыг бэлтгэж, түүнийг бүтээсэн</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 altLang="ko-KR" sz="3200">
                <a:solidFill>
                  <a:schemeClr val="tx1">
                    <a:lumMod val="65000"/>
                    <a:lumOff val="35000"/>
                  </a:schemeClr>
                </a:solidFill>
              </a:rPr>
              <a:t>Паулын сайн хамтран зүтгэгч.</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 altLang="ko-KR" sz="3200">
                <a:solidFill>
                  <a:schemeClr val="tx1">
                    <a:lumMod val="65000"/>
                    <a:lumOff val="35000"/>
                  </a:schemeClr>
                </a:solidFill>
              </a:rPr>
              <a:t>Паул, Барнаб хоёрын адил бид итгэлийн сайн найзууд байж, бие биедээ туслах ёстой.</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mn" altLang="ko-KR" sz="3200"/>
              <a:t>Есүс гэж хэн бэ?</a:t>
            </a:r>
            <a:r xmlns:a="http://schemas.openxmlformats.org/drawingml/2006/main">
              <a:rPr lang="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n" altLang="ko-KR" sz="3600">
                <a:solidFill>
                  <a:srgbClr val="0070c0"/>
                </a:solidFill>
              </a:rPr>
              <a:t>Есүс..</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mn" altLang="ko-KR" sz="3600">
                <a:solidFill>
                  <a:schemeClr val="tx1">
                    <a:lumMod val="65000"/>
                    <a:lumOff val="35000"/>
                  </a:schemeClr>
                </a:solidFill>
              </a:rPr>
              <a:t>Есүс бидэнд хэцүү үед бидэнд туслах найзыг илгээдэг.</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асуулт хариулт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Паулыг асуудалтай байхад нь хэн тусалж, найзууд болсон бэ?</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① </a:t>
            </a:r>
            <a:r xmlns:a="http://schemas.openxmlformats.org/drawingml/2006/main">
              <a:rPr lang="mn" altLang="ko-KR" sz="2800">
                <a:solidFill>
                  <a:schemeClr val="tx1">
                    <a:lumMod val="65000"/>
                    <a:lumOff val="35000"/>
                  </a:schemeClr>
                </a:solidFill>
              </a:rPr>
              <a:t>Петр</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② </a:t>
            </a:r>
            <a:r xmlns:a="http://schemas.openxmlformats.org/drawingml/2006/main">
              <a:rPr lang="mn" altLang="ko-KR" sz="2800">
                <a:solidFill>
                  <a:schemeClr val="tx1">
                    <a:lumMod val="65000"/>
                    <a:lumOff val="35000"/>
                  </a:schemeClr>
                </a:solidFill>
              </a:rPr>
              <a:t>Жон</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③ </a:t>
            </a:r>
            <a:r xmlns:a="http://schemas.openxmlformats.org/drawingml/2006/main">
              <a:rPr lang="mn" altLang="ko-KR" sz="2800">
                <a:solidFill>
                  <a:schemeClr val="tx1">
                    <a:lumMod val="65000"/>
                    <a:lumOff val="35000"/>
                  </a:schemeClr>
                </a:solidFill>
              </a:rPr>
              <a:t>Барнаб</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④ </a:t>
            </a:r>
            <a:r xmlns:a="http://schemas.openxmlformats.org/drawingml/2006/main">
              <a:rPr lang="mn" altLang="ko-KR" sz="2800">
                <a:solidFill>
                  <a:schemeClr val="tx1">
                    <a:lumMod val="65000"/>
                    <a:lumOff val="35000"/>
                  </a:schemeClr>
                </a:solidFill>
              </a:rPr>
              <a:t>Филип</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rgbClr val="ff0000"/>
                </a:solidFill>
              </a:rPr>
              <a:t>③ </a:t>
            </a:r>
            <a:r xmlns:a="http://schemas.openxmlformats.org/drawingml/2006/main">
              <a:rPr lang="mn" altLang="ko-KR" sz="2800">
                <a:solidFill>
                  <a:srgbClr val="ff0000"/>
                </a:solidFill>
              </a:rPr>
              <a:t>Барнаб</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n" altLang="ko-KR" b="1">
                <a:solidFill>
                  <a:schemeClr val="tx1">
                    <a:lumMod val="50000"/>
                    <a:lumOff val="50000"/>
                  </a:schemeClr>
                </a:solidFill>
              </a:rPr>
              <a:t>№ 74 Бурханы үг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mn" altLang="ko-KR" sz="4400"/>
              <a:t>Есүсийн хувирал</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mn" altLang="ko-KR" sz="3600"/>
              <a:t>Гэвч Барнаб түүнийг авч, элч нарт авчрав. Тэрээр Саулыг аян замдаа хэрхэн Их Эзэнийг харж, Их Эзэн түүнтэй ярилцсан тухай, мөн Дамаскт Есүсийн нэрээр хэрхэн айдасгүйгээр номлосон тухайгаа тэдэнд хэлэв.</a:t>
            </a:r>
            <a:r xmlns:a="http://schemas.openxmlformats.org/drawingml/2006/main">
              <a:rPr lang="mn"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 altLang="ko-KR" sz="2800">
                <a:solidFill>
                  <a:schemeClr val="tx1">
                    <a:lumMod val="65000"/>
                    <a:lumOff val="35000"/>
                  </a:schemeClr>
                </a:solidFill>
              </a:rPr>
              <a:t>Үйлс</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n" altLang="ko-KR" b="1">
                <a:solidFill>
                  <a:schemeClr val="tx1">
                    <a:lumMod val="50000"/>
                    <a:lumOff val="50000"/>
                  </a:schemeClr>
                </a:solidFill>
              </a:rPr>
              <a:t>№ 93 Бурханы үг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Амилсан Доркас.</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mn" altLang="ko-KR" sz="3600"/>
              <a:t>Петр тэднийг бүгдийг нь өрөөнөөс гаргав; Дараа нь тэр өвдөг сөгдөн залбирав. Тэр үхсэн эмэгтэй рүү эргэж хараад, "Табита, бос" гэв. Тэр нүдээ нээгээд Петрийг хараад босож суулаа.</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 altLang="ko-KR" sz="2800">
                <a:solidFill>
                  <a:schemeClr val="tx1">
                    <a:lumMod val="65000"/>
                    <a:lumOff val="35000"/>
                  </a:schemeClr>
                </a:solidFill>
              </a:rPr>
              <a:t>Үйлс</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9:</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Үргэлж сайн үйлс хийж, ядууст тусалдаг Доркас хэмээх шавь байжээ.</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Тэр үед тэр өвдөж, нас баржээ. Түүний хөршүүд маш их гунигтай байсан тул Петрийг буцааж авчирсан.</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Петрийг ирэхэд түүнд тусалсан бүх хүмүүс бэлэг болгон авсан хувцсаа харуулж уйлж байв.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Петр тэднийг бүгдийг нь өрөөнөөс гаргав; Дараа нь тэр өвдөг сөгдөн залбирав.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"Дорка, бос!" гэж Петр хэлэв. Тэр нүдээ нээгээд Петрийг хараад босч суулаа. Үүнийг хараад бүгд баярлаж, тэр тосгоны олон хүн Есүст итгэсэн.</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хичээл</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mn" altLang="ko-KR" sz="3200">
                <a:solidFill>
                  <a:schemeClr val="tx1">
                    <a:lumMod val="65000"/>
                    <a:lumOff val="35000"/>
                  </a:schemeClr>
                </a:solidFill>
              </a:rPr>
              <a:t>Петр бол Есүсийн шавь байсан бөгөөд Есүсийн хийсэн зүйлийг хийх чадвартай байсан</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 altLang="ko-KR" sz="3200">
                <a:solidFill>
                  <a:schemeClr val="tx1">
                    <a:lumMod val="65000"/>
                    <a:lumOff val="35000"/>
                  </a:schemeClr>
                </a:solidFill>
              </a:rPr>
              <a:t>тэр энэ дэлхий дээр байхдаа.</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 altLang="ko-KR" sz="3000">
                <a:solidFill>
                  <a:schemeClr val="tx1">
                    <a:lumMod val="65000"/>
                    <a:lumOff val="35000"/>
                  </a:schemeClr>
                </a:solidFill>
              </a:rPr>
              <a:t>Есүс шавь нартаа тэд ч мөн адил зүйлийг хийнэ гэж хэлсэн.</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mn" altLang="ko-KR" sz="3000">
                <a:solidFill>
                  <a:schemeClr val="tx1">
                    <a:lumMod val="65000"/>
                    <a:lumOff val="35000"/>
                  </a:schemeClr>
                </a:solidFill>
              </a:rPr>
              <a:t>Бид бол Есүсийн шавь нар.</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mn" altLang="ko-KR" sz="3000">
                <a:solidFill>
                  <a:schemeClr val="tx1">
                    <a:lumMod val="65000"/>
                    <a:lumOff val="35000"/>
                  </a:schemeClr>
                </a:solidFill>
              </a:rPr>
              <a:t>Бид Есүс энэ нутагт юу хийснийг сурч, санаж, Есүстэй адил зүйлийг хийх хэрэгтэй.</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mn" altLang="ko-KR" sz="3200"/>
              <a:t>Есүс гэж хэн бэ?</a:t>
            </a:r>
            <a:r xmlns:a="http://schemas.openxmlformats.org/drawingml/2006/main">
              <a:rPr lang="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n" altLang="ko-KR" sz="3600">
                <a:solidFill>
                  <a:srgbClr val="0070c0"/>
                </a:solidFill>
              </a:rPr>
              <a:t>Есүс..</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mn" altLang="ko-KR" sz="3600">
                <a:solidFill>
                  <a:schemeClr val="tx1">
                    <a:lumMod val="65000"/>
                    <a:lumOff val="35000"/>
                  </a:schemeClr>
                </a:solidFill>
              </a:rPr>
              <a:t>Есүс шавь нартаа сайн мэдээг тунхаглах хүчийг өгдөг.</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үг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mn" sz="3600"/>
              <a:t>Тэнд тэрээр тэдний өмнө өөрчлөгдсөн. Түүний царай нар шиг гэрэлтэж, хувцас нь гэрэл мэт цагаан болжээ.</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n" sz="2800">
                <a:solidFill>
                  <a:schemeClr val="tx1">
                    <a:lumMod val="65000"/>
                    <a:lumOff val="35000"/>
                  </a:schemeClr>
                </a:solidFill>
              </a:rPr>
              <a:t>Матай</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17:</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асуулт хариулт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Петр Доркас руу ирэхэд хүмүүс гунигтай байсан бөгөөд түүнд юу үзүүлсэн бэ?</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① </a:t>
            </a:r>
            <a:r xmlns:a="http://schemas.openxmlformats.org/drawingml/2006/main">
              <a:rPr lang="mn" altLang="ko-KR" sz="2800">
                <a:solidFill>
                  <a:schemeClr val="tx1">
                    <a:lumMod val="65000"/>
                    <a:lumOff val="35000"/>
                  </a:schemeClr>
                </a:solidFill>
              </a:rPr>
              <a:t>Доркасын хийсэн хувцас.</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② </a:t>
            </a:r>
            <a:r xmlns:a="http://schemas.openxmlformats.org/drawingml/2006/main">
              <a:rPr lang="mn" altLang="ko-KR" sz="2800">
                <a:solidFill>
                  <a:schemeClr val="tx1">
                    <a:lumMod val="65000"/>
                    <a:lumOff val="35000"/>
                  </a:schemeClr>
                </a:solidFill>
              </a:rPr>
              <a:t>Доркасын хийсэн хоол.</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③ </a:t>
            </a:r>
            <a:r xmlns:a="http://schemas.openxmlformats.org/drawingml/2006/main">
              <a:rPr lang="mn" altLang="ko-KR" sz="2800">
                <a:solidFill>
                  <a:schemeClr val="tx1">
                    <a:lumMod val="65000"/>
                    <a:lumOff val="35000"/>
                  </a:schemeClr>
                </a:solidFill>
              </a:rPr>
              <a:t>Доркасын хүү</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④ </a:t>
            </a:r>
            <a:r xmlns:a="http://schemas.openxmlformats.org/drawingml/2006/main">
              <a:rPr lang="mn" altLang="ko-KR" sz="2800">
                <a:solidFill>
                  <a:schemeClr val="tx1">
                    <a:lumMod val="65000"/>
                    <a:lumOff val="35000"/>
                  </a:schemeClr>
                </a:solidFill>
              </a:rPr>
              <a:t>Доркасын захидал.</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rgbClr val="ff0000"/>
                </a:solidFill>
              </a:rPr>
              <a:t>① </a:t>
            </a:r>
            <a:r xmlns:a="http://schemas.openxmlformats.org/drawingml/2006/main">
              <a:rPr lang="mn" altLang="ko-KR" sz="2800">
                <a:solidFill>
                  <a:srgbClr val="ff0000"/>
                </a:solidFill>
              </a:rPr>
              <a:t>Доркасын хийсэн хувцас.</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mn" altLang="ko-KR" sz="3600"/>
              <a:t>Петр тэднийг бүгдийг нь өрөөнөөс гаргав; Дараа нь тэр өвдөг сөгдөн залбирав. Тэр үхсэн эмэгтэй рүү эргэж хараад, "Табита, бос" гэв. Тэр нүдээ нээгээд Петрийг хараад босож суулаа.</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 altLang="ko-KR" sz="2800">
                <a:solidFill>
                  <a:schemeClr val="tx1">
                    <a:lumMod val="65000"/>
                    <a:lumOff val="35000"/>
                  </a:schemeClr>
                </a:solidFill>
              </a:rPr>
              <a:t>Үйлс</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9:</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n" altLang="ko-KR" b="1">
                <a:solidFill>
                  <a:schemeClr val="tx1">
                    <a:lumMod val="50000"/>
                    <a:lumOff val="50000"/>
                  </a:schemeClr>
                </a:solidFill>
              </a:rPr>
              <a:t>№ 94 Бурханы үг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Аврагдсан харь үндэстэн Корнелиус</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mn" altLang="ko-KR" sz="3600"/>
              <a:t>Петртэй хамт ирсэн хөвч хөндүүлсэн итгэгчид Ариун Сүнсний бэлгийг харь үндэстнүүд дээр хүртэл асгасанд гайхаж байв.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 altLang="ko-KR" sz="2800">
                <a:solidFill>
                  <a:schemeClr val="tx1">
                    <a:lumMod val="65000"/>
                    <a:lumOff val="35000"/>
                  </a:schemeClr>
                </a:solidFill>
              </a:rPr>
              <a:t>Үйлс 10:</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mn" altLang="ko-KR" sz="2500">
                <a:solidFill>
                  <a:schemeClr val="tx1">
                    <a:lumMod val="65000"/>
                    <a:lumOff val="35000"/>
                  </a:schemeClr>
                </a:solidFill>
              </a:rPr>
              <a:t>Кесарид Италийн цэргийн дэглэм гэж нэрлэгддэг зуутын дарга Корнелиус гэдэг хүн байжээ.</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mn" altLang="ko-KR" sz="2500">
                <a:solidFill>
                  <a:schemeClr val="tx1">
                    <a:lumMod val="65000"/>
                    <a:lumOff val="35000"/>
                  </a:schemeClr>
                </a:solidFill>
              </a:rPr>
              <a:t>Тэр болон түүний бүх гэр бүл сүсэг бишрэлтэй, Бурханаас эмээдэг байсан; Тэр тусламж хэрэгтэй хүмүүст өгөөмөр сэтгэлээр өгч, Бурханд байнга залбирдаг байв.</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Нэгэн өдөр Корнелиус залбирч байхдаа Бурханы дуу хоолойг сонсов. "Хүмүүсийг Петр гэдэг хүн болгон явуул."</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mn" altLang="ko-KR" sz="2400">
                <a:solidFill>
                  <a:schemeClr val="tx1">
                    <a:lumMod val="65000"/>
                    <a:lumOff val="35000"/>
                  </a:schemeClr>
                </a:solidFill>
              </a:rPr>
              <a:t>Тэр үед Петр мөн залбиралд үзэгдэл харсан. Бурхан түүнд иудейчүүдийн идэж чадахгүй амьтдыг тэнгэрээс өгч, түүнд идэхийг тушаажээ.</a:t>
            </a:r>
            <a:r xmlns:a="http://schemas.openxmlformats.org/drawingml/2006/main">
              <a:rPr lang="mn" altLang="en-US" sz="2400">
                <a:solidFill>
                  <a:schemeClr val="tx1">
                    <a:lumMod val="65000"/>
                    <a:lumOff val="35000"/>
                  </a:schemeClr>
                </a:solidFill>
              </a:rPr>
              <a:t> </a:t>
            </a:r>
            <a:r xmlns:a="http://schemas.openxmlformats.org/drawingml/2006/main">
              <a:rPr lang="mn" altLang="ko-KR" sz="2400">
                <a:solidFill>
                  <a:schemeClr val="tx1">
                    <a:lumMod val="65000"/>
                    <a:lumOff val="35000"/>
                  </a:schemeClr>
                </a:solidFill>
              </a:rPr>
              <a:t>"Бурханы цэвэр ариун болгосон зүйлийг бузар гэж бүү хэл."</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Эцэст нь Петр Корнелийн илгээсэн хүмүүсийг дагаж, Корнелийн гэрт очив.</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mn" altLang="ko-KR" sz="2400">
                <a:solidFill>
                  <a:schemeClr val="tx1">
                    <a:lumMod val="65000"/>
                    <a:lumOff val="35000"/>
                  </a:schemeClr>
                </a:solidFill>
              </a:rPr>
              <a:t>Петр тэдэнд Есүс болон сайн мэдээг Корнелиус болон түүний гэр бүлд тунхаглав. Дараа нь Ариун Сүнс тэдний дээр буув. Тэр үүнийг хараад ойлгосон; "Харь үндэстнүүд ч гэсэн Есүст итгэвэл аврагдах боломжтой!"</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хичээл</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mn" altLang="ko-KR" sz="3400">
                <a:solidFill>
                  <a:schemeClr val="tx1">
                    <a:lumMod val="65000"/>
                    <a:lumOff val="35000"/>
                  </a:schemeClr>
                </a:solidFill>
              </a:rPr>
              <a:t>Петр зөвхөн иудейчүүд л Есүст итгэж, аврагдана гэж бодсон.</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mn" altLang="ko-KR" sz="3400">
                <a:solidFill>
                  <a:schemeClr val="tx1">
                    <a:lumMod val="65000"/>
                    <a:lumOff val="35000"/>
                  </a:schemeClr>
                </a:solidFill>
              </a:rPr>
              <a:t>Гэвч Бурханы сайн мэдээнд дэлхийн бүх хүмүүсийн дунд ялгаварлан гадуурхах зүйл байдаггүй.</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mn" altLang="ko-KR" sz="3400">
                <a:solidFill>
                  <a:schemeClr val="tx1">
                    <a:lumMod val="65000"/>
                    <a:lumOff val="35000"/>
                  </a:schemeClr>
                </a:solidFill>
              </a:rPr>
              <a:t>Тэд аврагдахын тулд бид дэлхийн бүх хүнд сайн мэдээг тунхаглах ёстой.</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Есүс өөртэйгөө хамт Петр, Иаков, Иохан нарыг дагуулан, тэднийг ганцаараа өндөр ууланд аваачив.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mn" altLang="ko-KR" sz="3200"/>
              <a:t>Есүс гэж хэн бэ?</a:t>
            </a:r>
            <a:r xmlns:a="http://schemas.openxmlformats.org/drawingml/2006/main">
              <a:rPr lang="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n" altLang="ko-KR" sz="3600">
                <a:solidFill>
                  <a:srgbClr val="0070c0"/>
                </a:solidFill>
              </a:rPr>
              <a:t>Есүс..</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mn" altLang="ko-KR" sz="3600">
                <a:solidFill>
                  <a:schemeClr val="tx1">
                    <a:lumMod val="65000"/>
                    <a:lumOff val="35000"/>
                  </a:schemeClr>
                </a:solidFill>
              </a:rPr>
              <a:t>Есүс өөрт нь итгэдэг хүн бүрт үндэс угсаа, байр сууринаас үл хамааран авралыг өгдөг.</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solidFill>
                  <a:srgbClr val="ff0000"/>
                </a:solidFill>
              </a:rPr>
              <a:t>Өнөөдрийн асуулт хариулт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Петр залбирч байхдаа ямар үзэгдэл харсан бэ?</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① </a:t>
            </a:r>
            <a:r xmlns:a="http://schemas.openxmlformats.org/drawingml/2006/main">
              <a:rPr lang="mn" altLang="ko-KR" sz="2800">
                <a:solidFill>
                  <a:schemeClr val="tx1">
                    <a:lumMod val="65000"/>
                    <a:lumOff val="35000"/>
                  </a:schemeClr>
                </a:solidFill>
              </a:rPr>
              <a:t>Есүс тэнгэрээс бууж байна.</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② </a:t>
            </a:r>
            <a:r xmlns:a="http://schemas.openxmlformats.org/drawingml/2006/main">
              <a:rPr lang="mn" altLang="ko-KR" sz="2800">
                <a:solidFill>
                  <a:schemeClr val="tx1">
                    <a:lumMod val="65000"/>
                    <a:lumOff val="35000"/>
                  </a:schemeClr>
                </a:solidFill>
              </a:rPr>
              <a:t>Библи тэнгэрээс бууж байна.</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③ </a:t>
            </a:r>
            <a:r xmlns:a="http://schemas.openxmlformats.org/drawingml/2006/main">
              <a:rPr lang="mn" altLang="ko-KR" sz="2800">
                <a:solidFill>
                  <a:schemeClr val="tx1">
                    <a:lumMod val="65000"/>
                    <a:lumOff val="35000"/>
                  </a:schemeClr>
                </a:solidFill>
              </a:rPr>
              <a:t>Тэнгэр элч нар тэнгэрээс бууж байна.</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④ </a:t>
            </a:r>
            <a:r xmlns:a="http://schemas.openxmlformats.org/drawingml/2006/main">
              <a:rPr lang="mn" altLang="ko-KR" sz="2800">
                <a:solidFill>
                  <a:schemeClr val="tx1">
                    <a:lumMod val="65000"/>
                    <a:lumOff val="35000"/>
                  </a:schemeClr>
                </a:solidFill>
              </a:rPr>
              <a:t>Еврейчүүдийн идэж чаддаггүй амьтад тэнгэрээс бууж ирсэн.</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rgbClr val="ff0000"/>
                </a:solidFill>
              </a:rPr>
              <a:t>④ </a:t>
            </a:r>
            <a:r xmlns:a="http://schemas.openxmlformats.org/drawingml/2006/main">
              <a:rPr lang="mn" altLang="ko-KR" sz="2800">
                <a:solidFill>
                  <a:srgbClr val="ff0000"/>
                </a:solidFill>
              </a:rPr>
              <a:t>Еврейчүүдийн идэж чаддаггүй амьтад тэнгэрээс бууж ирсэн.</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mn" altLang="ko-KR" sz="3600"/>
              <a:t>Петртэй хамт ирсэн хөвч хөндүүлсэн итгэгчид Ариун Сүнсний бэлгийг харь үндэстнүүд дээр хүртэл асгасанд гайхаж байв.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 altLang="ko-KR" sz="2800">
                <a:solidFill>
                  <a:schemeClr val="tx1">
                    <a:lumMod val="65000"/>
                    <a:lumOff val="35000"/>
                  </a:schemeClr>
                </a:solidFill>
              </a:rPr>
              <a:t>Үйлс 10:</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n" altLang="ko-KR" b="1">
                <a:solidFill>
                  <a:schemeClr val="tx1">
                    <a:lumMod val="50000"/>
                    <a:lumOff val="50000"/>
                  </a:schemeClr>
                </a:solidFill>
              </a:rPr>
              <a:t>№ 95 Бурханы үг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Дуулал дуулах</a:t>
            </a:r>
            <a:endParaRPr xmlns:a="http://schemas.openxmlformats.org/drawingml/2006/main" lang="en-US" altLang="ko-KR" sz="4000"/>
          </a:p>
          <a:p>
            <a:pPr xmlns:a="http://schemas.openxmlformats.org/drawingml/2006/main" algn="ctr">
              <a:defRPr/>
            </a:pPr>
            <a:r xmlns:a="http://schemas.openxmlformats.org/drawingml/2006/main">
              <a:rPr lang="mn" altLang="ko-KR" sz="4000"/>
              <a:t>шоронд ч гэсэн</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mn" altLang="ko-KR" sz="3600"/>
              <a:t>Шөнө дундын үед Паул, Силас хоёр Бурханд залбирч, магтан дуу дуулж байхад бусад хоригдлууд тэднийг сонсож байв.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 altLang="ko-KR" sz="2800">
                <a:solidFill>
                  <a:schemeClr val="tx1">
                    <a:lumMod val="65000"/>
                    <a:lumOff val="35000"/>
                  </a:schemeClr>
                </a:solidFill>
              </a:rPr>
              <a:t>Үйлс</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16:</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Паул, Силас хоёр Филиппэд сайн мэдээг номлохын тулд чадах бүхнээ хийсэн. Гэвч үүнийг үзэн ядсан хүмүүс Паул, Силас хоёрыг зодож, шоронд хийв.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Паул, Силас хоёр шоронд байхдаа хүртэл залбирч, Бурханыг магтдаг байв. Шоронгийн бүх хүмүүс үүнийг сонссон.</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Тэгтэл гэнэт ийм хүчтэй газар хөдөлж бүх шоронгийн хаалга нээгдэв. Хоригдлуудыг оргочихлоо гэж бодоод шоронгийн дарга ихэд санаа зовсон.</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Паул "Санаа зоволтгүй! Бид бүгд энд байна!" "Эрхэм ээ, би аврагдахын тулд юу хийх ёстой вэ?" гэж шоронгийн дарга асуув.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"Эзэн Есүст итгэ. Тэгвэл та болон танай гэр бүл аврагдах болно!" Шөнийн тэр цагт шоронгийн дарга тэднийг авч, шархыг нь угаав; тэр даруй тэр болон түүний бүх гэр бүл баптисм хүртэв.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Тэнд тэрээр тэдний өмнө өөрчлөгдсөн. Түүний царай нар шиг гэрэлтэж, хувцас нь гэрэл мэт цагаан болжээ.</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хичээл</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mn" altLang="ko-KR" sz="2900">
                <a:solidFill>
                  <a:schemeClr val="tx1">
                    <a:lumMod val="65000"/>
                    <a:lumOff val="35000"/>
                  </a:schemeClr>
                </a:solidFill>
              </a:rPr>
              <a:t>Паул, Силас хоёр урам хугарсангүй, залбирч, магтаж,</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mn" altLang="ko-KR" sz="2900">
                <a:solidFill>
                  <a:schemeClr val="tx1">
                    <a:lumMod val="65000"/>
                    <a:lumOff val="35000"/>
                  </a:schemeClr>
                </a:solidFill>
              </a:rPr>
              <a:t>хэдийгээр тэднийг зодож үхсэн ч гэсэн.</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mn" altLang="ko-KR" sz="2900">
                <a:solidFill>
                  <a:schemeClr val="tx1">
                    <a:lumMod val="65000"/>
                    <a:lumOff val="35000"/>
                  </a:schemeClr>
                </a:solidFill>
              </a:rPr>
              <a:t>Дараа нь Бурхан шоронгийн хаалгыг нээж, тэдэнд сайн мэдээг номлох боломжийг олгосон</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mn" altLang="ko-KR" sz="2900">
                <a:solidFill>
                  <a:schemeClr val="tx1">
                    <a:lumMod val="65000"/>
                    <a:lumOff val="35000"/>
                  </a:schemeClr>
                </a:solidFill>
              </a:rPr>
              <a:t>шоронгийн дарга болон түүний гэр бүлд.</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mn" altLang="ko-KR" sz="2900">
                <a:solidFill>
                  <a:schemeClr val="tx1">
                    <a:lumMod val="65000"/>
                    <a:lumOff val="35000"/>
                  </a:schemeClr>
                </a:solidFill>
              </a:rPr>
              <a:t>Бидэнд ч асуудалд орох үе бий.</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mn" altLang="ko-KR" sz="2900">
                <a:solidFill>
                  <a:schemeClr val="tx1">
                    <a:lumMod val="65000"/>
                    <a:lumOff val="35000"/>
                  </a:schemeClr>
                </a:solidFill>
              </a:rPr>
              <a:t>Хэрэв та өөрийгөө доош нь хийж, залбирал, магтаал руу шилжихгүй бол Бурхан чамайг аврах болно</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mn" altLang="ko-KR" sz="2900">
                <a:solidFill>
                  <a:schemeClr val="tx1">
                    <a:lumMod val="65000"/>
                    <a:lumOff val="35000"/>
                  </a:schemeClr>
                </a:solidFill>
              </a:rPr>
              <a:t>гайхалтай байдлаар.</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mn" altLang="ko-KR" sz="3200"/>
              <a:t>Есүс гэж хэн бэ?</a:t>
            </a:r>
            <a:r xmlns:a="http://schemas.openxmlformats.org/drawingml/2006/main">
              <a:rPr lang="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n" altLang="ko-KR" sz="3600">
                <a:solidFill>
                  <a:srgbClr val="0070c0"/>
                </a:solidFill>
              </a:rPr>
              <a:t>Есүс..</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mn" altLang="ko-KR" sz="3600">
                <a:solidFill>
                  <a:schemeClr val="tx1">
                    <a:lumMod val="65000"/>
                    <a:lumOff val="35000"/>
                  </a:schemeClr>
                </a:solidFill>
              </a:rPr>
              <a:t>Есүс надад бүх бэрхшээл, бэрхшээлийг даван туулах хүчийг өгдөг.</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асуулт хариулт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Паул Силас хоёр шоронд юу хийсэн бэ?</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① </a:t>
            </a:r>
            <a:r xmlns:a="http://schemas.openxmlformats.org/drawingml/2006/main">
              <a:rPr lang="mn" altLang="ko-KR" sz="2800">
                <a:solidFill>
                  <a:schemeClr val="tx1">
                    <a:lumMod val="65000"/>
                    <a:lumOff val="35000"/>
                  </a:schemeClr>
                </a:solidFill>
              </a:rPr>
              <a:t>Тэд уйлж байв.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② </a:t>
            </a:r>
            <a:r xmlns:a="http://schemas.openxmlformats.org/drawingml/2006/main">
              <a:rPr lang="mn" altLang="ko-KR" sz="2800">
                <a:solidFill>
                  <a:schemeClr val="tx1">
                    <a:lumMod val="65000"/>
                    <a:lumOff val="35000"/>
                  </a:schemeClr>
                </a:solidFill>
              </a:rPr>
              <a:t>Тэд амьдралаа гуйсан.</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③ </a:t>
            </a:r>
            <a:r xmlns:a="http://schemas.openxmlformats.org/drawingml/2006/main">
              <a:rPr lang="mn" altLang="ko-KR" sz="2800">
                <a:solidFill>
                  <a:schemeClr val="tx1">
                    <a:lumMod val="65000"/>
                    <a:lumOff val="35000"/>
                  </a:schemeClr>
                </a:solidFill>
              </a:rPr>
              <a:t>Тэд сэтгэл дундуур байв.</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④ </a:t>
            </a:r>
            <a:r xmlns:a="http://schemas.openxmlformats.org/drawingml/2006/main">
              <a:rPr lang="mn" altLang="ko-KR" sz="2800">
                <a:solidFill>
                  <a:schemeClr val="tx1">
                    <a:lumMod val="65000"/>
                    <a:lumOff val="35000"/>
                  </a:schemeClr>
                </a:solidFill>
              </a:rPr>
              <a:t>Тэд залбирч, дуулал дуулжээ.</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rgbClr val="ff0000"/>
                </a:solidFill>
              </a:rPr>
              <a:t>④ </a:t>
            </a:r>
            <a:r xmlns:a="http://schemas.openxmlformats.org/drawingml/2006/main">
              <a:rPr lang="mn" altLang="ko-KR" sz="2800">
                <a:solidFill>
                  <a:srgbClr val="ff0000"/>
                </a:solidFill>
              </a:rPr>
              <a:t>Тэд залбирч, дуулал дуулжээ.</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mn" altLang="ko-KR" sz="3600"/>
              <a:t>Шөнө дундын үед Паул, Силас хоёр Бурханд залбирч, магтан дуу дуулж байхад бусад хоригдлууд тэднийг сонсож байв.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 altLang="ko-KR" sz="2800">
                <a:solidFill>
                  <a:schemeClr val="tx1">
                    <a:lumMod val="65000"/>
                    <a:lumOff val="35000"/>
                  </a:schemeClr>
                </a:solidFill>
              </a:rPr>
              <a:t>Үйлс</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16:</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n" altLang="ko-KR" b="1">
                <a:solidFill>
                  <a:schemeClr val="tx1">
                    <a:lumMod val="50000"/>
                    <a:lumOff val="50000"/>
                  </a:schemeClr>
                </a:solidFill>
              </a:rPr>
              <a:t>№ 96 Бурханы үг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Паул хаанд сайн мэдээг тунхаглав</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mn" altLang="ko-KR" sz="3600"/>
              <a:t>Паул "Богинохон ч юм уу, урт ч юм уу, зөвхөн та ч биш, өнөөдөр намайг сонсож байгаа бүх хүмүүс эдгээр гинжнээс бусад нь би байгаасай гэж би Бурханаас залбирч байна" гэж хариулав.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 altLang="ko-KR" sz="2800">
                <a:solidFill>
                  <a:schemeClr val="tx1">
                    <a:lumMod val="65000"/>
                    <a:lumOff val="35000"/>
                  </a:schemeClr>
                </a:solidFill>
              </a:rPr>
              <a:t>Үйлс</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26:</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Паул сайн мэдээг тунхаглаж, эцэст нь Иерусалимд хоригдол болсон. Агриппа хаан хоригдол Паулын нүглийн талаар асуув.</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"Та өөрийнхөө өмнөөс ярих зөвшөөрөлтэй!" Агриппа Паулд хамгаалалтаа эхлүүлэх цаг өгсөн.</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Паул сайн мэдээг номлох боломжийг ашигласан. "Хаан минь, эдгээр гинжийг эс тооцвол чамайг над шиг болно гэж найдаж байна!"</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Хаан Паулаас нүгэл олоогүй. Паул Ром руу явж, эзэн хаанд сайн мэдээг номлохыг хүссэн.</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Яг энэ үед тэдний өмнө Мосе Елиа хоёр гарч ирэн Есүстэй ярилцав.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Эцэст нь Паул Ромын эзэн хаанд хандав. Паул хоригдол байхдаа Ромын эзэн хаан руу явахаар завин дээр суув.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хичээл</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mn" altLang="ko-KR" sz="3200">
                <a:solidFill>
                  <a:schemeClr val="tx1">
                    <a:lumMod val="65000"/>
                    <a:lumOff val="35000"/>
                  </a:schemeClr>
                </a:solidFill>
              </a:rPr>
              <a:t>Паул хоригдол байсан ч сайн мэдээг бардам тунхагласан</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 altLang="ko-KR" sz="3200">
                <a:solidFill>
                  <a:schemeClr val="tx1">
                    <a:lumMod val="65000"/>
                    <a:lumOff val="35000"/>
                  </a:schemeClr>
                </a:solidFill>
              </a:rPr>
              <a:t>өөрийн шүүх хурлын хааны өмнө.</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 altLang="ko-KR" sz="3200">
                <a:solidFill>
                  <a:schemeClr val="tx1">
                    <a:lumMod val="65000"/>
                    <a:lumOff val="35000"/>
                  </a:schemeClr>
                </a:solidFill>
              </a:rPr>
              <a:t>Учир нь тэр сайн мэдээнээс ичдэггүй байсан бөгөөд энэ нь бардам үнэн гэдэгт итгэдэг байв.</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 altLang="ko-KR" sz="3200">
                <a:solidFill>
                  <a:schemeClr val="tx1">
                    <a:lumMod val="65000"/>
                    <a:lumOff val="35000"/>
                  </a:schemeClr>
                </a:solidFill>
              </a:rPr>
              <a:t>Бид хэнтэй ч уулзсан Есүсийн сайн мэдээг итгэлтэй, зоригтой тунхаглах чадвартай байх хэрэгтэй.</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mn" altLang="ko-KR" sz="3200"/>
              <a:t>Есүс гэж хэн бэ?</a:t>
            </a:r>
            <a:r xmlns:a="http://schemas.openxmlformats.org/drawingml/2006/main">
              <a:rPr lang="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n" altLang="ko-KR" sz="3600">
                <a:solidFill>
                  <a:srgbClr val="0070c0"/>
                </a:solidFill>
              </a:rPr>
              <a:t>Есүс..</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mn" altLang="ko-KR" sz="3600">
                <a:solidFill>
                  <a:schemeClr val="tx1">
                    <a:lumMod val="65000"/>
                    <a:lumOff val="35000"/>
                  </a:schemeClr>
                </a:solidFill>
              </a:rPr>
              <a:t>Есүс бол дэлхийн хамгийн өндөр хүнээс хамаагүй өндөр юм.</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асуулт хариулт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Паулын шүүх хурлын хаан түүнд үг хэлэх боломж олгоход Паул юу хийсэн бэ?</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① </a:t>
            </a:r>
            <a:r xmlns:a="http://schemas.openxmlformats.org/drawingml/2006/main">
              <a:rPr lang="mn" altLang="ko-KR" sz="2800">
                <a:solidFill>
                  <a:schemeClr val="tx1">
                    <a:lumMod val="65000"/>
                    <a:lumOff val="35000"/>
                  </a:schemeClr>
                </a:solidFill>
              </a:rPr>
              <a:t>Тэр Есүсийн сайн мэдээг номлосон.</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② </a:t>
            </a:r>
            <a:r xmlns:a="http://schemas.openxmlformats.org/drawingml/2006/main">
              <a:rPr lang="mn" altLang="ko-KR" sz="2800">
                <a:solidFill>
                  <a:schemeClr val="tx1">
                    <a:lumMod val="65000"/>
                    <a:lumOff val="35000"/>
                  </a:schemeClr>
                </a:solidFill>
              </a:rPr>
              <a:t>Тэр муу хүнийг буруутгав.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③ </a:t>
            </a:r>
            <a:r xmlns:a="http://schemas.openxmlformats.org/drawingml/2006/main">
              <a:rPr lang="mn" altLang="ko-KR" sz="2800">
                <a:solidFill>
                  <a:schemeClr val="tx1">
                    <a:lumMod val="65000"/>
                    <a:lumOff val="35000"/>
                  </a:schemeClr>
                </a:solidFill>
              </a:rPr>
              <a:t>Тэрээр түүнийг суллахыг хүссэн.</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④ </a:t>
            </a:r>
            <a:r xmlns:a="http://schemas.openxmlformats.org/drawingml/2006/main">
              <a:rPr lang="mn" altLang="ko-KR" sz="2800">
                <a:solidFill>
                  <a:schemeClr val="tx1">
                    <a:lumMod val="65000"/>
                    <a:lumOff val="35000"/>
                  </a:schemeClr>
                </a:solidFill>
              </a:rPr>
              <a:t>Тэр залбирч, дуулал дуулжээ.</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rgbClr val="ff0000"/>
                </a:solidFill>
              </a:rPr>
              <a:t>① </a:t>
            </a:r>
            <a:r xmlns:a="http://schemas.openxmlformats.org/drawingml/2006/main">
              <a:rPr lang="mn" altLang="ko-KR" sz="2800">
                <a:solidFill>
                  <a:srgbClr val="ff0000"/>
                </a:solidFill>
              </a:rPr>
              <a:t>Тэр Есүсийн сайн мэдээг номлосон.</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mn" altLang="ko-KR" sz="3600"/>
              <a:t>Паул "Богинохон ч юм уу, урт ч юм уу, зөвхөн та ч биш, өнөөдөр намайг сонсож байгаа бүх хүмүүс эдгээр гинжнээс бусад нь би байгаасай гэж би Бурханаас залбирч байна" гэж хариулав.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 altLang="ko-KR" sz="2800">
                <a:solidFill>
                  <a:schemeClr val="tx1">
                    <a:lumMod val="65000"/>
                    <a:lumOff val="35000"/>
                  </a:schemeClr>
                </a:solidFill>
              </a:rPr>
              <a:t>Үйлс</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26:</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n" altLang="ko-KR" b="1">
                <a:solidFill>
                  <a:schemeClr val="tx1">
                    <a:lumMod val="50000"/>
                    <a:lumOff val="50000"/>
                  </a:schemeClr>
                </a:solidFill>
              </a:rPr>
              <a:t>№ 97 Бурханы үг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Усан онгоц живж байна!</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mn" altLang="ko-KR" sz="3600"/>
              <a:t>"Бүү ай, Паул аа. Чи Цезарийн өмнө шүүгдэх ёстой; Чамтай хамт хөвж явсан бүхний амийг Бурхан чамд нигүүлсэнгүй өгсөн”.</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 altLang="ko-KR" sz="2800">
                <a:solidFill>
                  <a:schemeClr val="tx1">
                    <a:lumMod val="65000"/>
                    <a:lumOff val="35000"/>
                  </a:schemeClr>
                </a:solidFill>
              </a:rPr>
              <a:t>Үйлс</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27:</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Паулыг бусад хоригдлуудын хамт усан онгоцоор Ром руу аваачжээ.</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Гэвч далайн хар салхины улмаас хөлөг живэх аюулд оржээ. Бүгд айсандаа чичирч байв.</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Паул Бурханд залбирч, хүмүүст хэлсэн. "Бүү ай. Бурхан хэн ч үхэхгүй гэж хэлсэн."</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Үүлнээс гарах дуу хоолой “Энэ бол миний хайртай Хүү. Түүнд би сэтгэл хангалуун байна. Түүнийг сонс!"</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Усан онгоц живсэн боловч Паулын хэлснээр хүмүүс бүгд арал дээр нэг ч үхэлгүйгээр бууж чадна.</a:t>
            </a:r>
            <a:r xmlns:a="http://schemas.openxmlformats.org/drawingml/2006/main">
              <a:rPr lang="mn"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Паул арал дээр Есүсийг тунхаглаж, Бурханыг алдаршуулсан.</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хичээл</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mn" altLang="ko-KR" sz="3200">
                <a:solidFill>
                  <a:schemeClr val="tx1">
                    <a:lumMod val="65000"/>
                    <a:lumOff val="35000"/>
                  </a:schemeClr>
                </a:solidFill>
              </a:rPr>
              <a:t>Усан онгоц живэх гэж байсан хямралын үед ч Паул залбирч, бусдыг урамшуулж байв.</a:t>
            </a:r>
            <a:r xmlns:a="http://schemas.openxmlformats.org/drawingml/2006/main">
              <a:rPr lang="mn" altLang="en-US" sz="3200">
                <a:solidFill>
                  <a:schemeClr val="tx1">
                    <a:lumMod val="65000"/>
                    <a:lumOff val="35000"/>
                  </a:schemeClr>
                </a:solidFill>
              </a:rPr>
              <a:t> </a:t>
            </a:r>
            <a:r xmlns:a="http://schemas.openxmlformats.org/drawingml/2006/main">
              <a:rPr lang="mn" altLang="ko-KR" sz="3200">
                <a:solidFill>
                  <a:schemeClr val="tx1">
                    <a:lumMod val="65000"/>
                    <a:lumOff val="35000"/>
                  </a:schemeClr>
                </a:solidFill>
              </a:rPr>
              <a:t>Эцэст нь тэд бүгд аврагдсан,</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 altLang="ko-KR" sz="3200">
                <a:solidFill>
                  <a:schemeClr val="tx1">
                    <a:lumMod val="65000"/>
                    <a:lumOff val="35000"/>
                  </a:schemeClr>
                </a:solidFill>
              </a:rPr>
              <a:t>яг л Паулын хэлсэн шиг.</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 altLang="ko-KR" sz="3200">
                <a:solidFill>
                  <a:schemeClr val="tx1">
                    <a:lumMod val="65000"/>
                    <a:lumOff val="35000"/>
                  </a:schemeClr>
                </a:solidFill>
              </a:rPr>
              <a:t>Бурханы хүмүүс залбирлаар дамжуулан Бурханы хүслийг дэлхийд хүргэх, Бурханы авралын тухай сайн мэдээг хүргэх үүрэгтэй.</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mn" altLang="ko-KR" sz="3200"/>
              <a:t>Есүс гэж хэн бэ?</a:t>
            </a:r>
            <a:r xmlns:a="http://schemas.openxmlformats.org/drawingml/2006/main">
              <a:rPr lang="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n" altLang="ko-KR" sz="3600">
                <a:solidFill>
                  <a:srgbClr val="0070c0"/>
                </a:solidFill>
              </a:rPr>
              <a:t>Есүс бол..</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mn" altLang="ko-KR" sz="3600">
                <a:solidFill>
                  <a:schemeClr val="tx1">
                    <a:lumMod val="65000"/>
                    <a:lumOff val="35000"/>
                  </a:schemeClr>
                </a:solidFill>
              </a:rPr>
              <a:t>Есүс бол дэлхийн бүх амьдралын эзэн юм. Түүний зөвшөөрөлгүйгээр юу ч үхдэггүй.</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асуулт хариулт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Усан онгоц хар салхитай тулгарах үед Паул юу хийсэн бэ?</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① </a:t>
            </a:r>
            <a:r xmlns:a="http://schemas.openxmlformats.org/drawingml/2006/main">
              <a:rPr lang="mn" altLang="ko-KR" sz="2800">
                <a:solidFill>
                  <a:schemeClr val="tx1">
                    <a:lumMod val="65000"/>
                    <a:lumOff val="35000"/>
                  </a:schemeClr>
                </a:solidFill>
              </a:rPr>
              <a:t>Тэр уйлав.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② </a:t>
            </a:r>
            <a:r xmlns:a="http://schemas.openxmlformats.org/drawingml/2006/main">
              <a:rPr lang="mn" altLang="ko-KR" sz="2800">
                <a:solidFill>
                  <a:schemeClr val="tx1">
                    <a:lumMod val="65000"/>
                    <a:lumOff val="35000"/>
                  </a:schemeClr>
                </a:solidFill>
              </a:rPr>
              <a:t>Тэр далай руу үсрэв.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③ </a:t>
            </a:r>
            <a:r xmlns:a="http://schemas.openxmlformats.org/drawingml/2006/main">
              <a:rPr lang="mn" altLang="ko-KR" sz="2800">
                <a:solidFill>
                  <a:schemeClr val="tx1">
                    <a:lumMod val="65000"/>
                    <a:lumOff val="35000"/>
                  </a:schemeClr>
                </a:solidFill>
              </a:rPr>
              <a:t>Тэр нисгэгчтэй тулалдсан.</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④ </a:t>
            </a:r>
            <a:r xmlns:a="http://schemas.openxmlformats.org/drawingml/2006/main">
              <a:rPr lang="mn" altLang="ko-KR" sz="2800">
                <a:solidFill>
                  <a:schemeClr val="tx1">
                    <a:lumMod val="65000"/>
                    <a:lumOff val="35000"/>
                  </a:schemeClr>
                </a:solidFill>
              </a:rPr>
              <a:t>Тэр Бурханд залбирсан.</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rgbClr val="ff0000"/>
                </a:solidFill>
              </a:rPr>
              <a:t>④ </a:t>
            </a:r>
            <a:r xmlns:a="http://schemas.openxmlformats.org/drawingml/2006/main">
              <a:rPr lang="mn" altLang="ko-KR" sz="2800">
                <a:solidFill>
                  <a:srgbClr val="ff0000"/>
                </a:solidFill>
              </a:rPr>
              <a:t>Тэр Бурханд залбирсан.</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mn" altLang="ko-KR" sz="3600"/>
              <a:t>"Бүү ай, Паул аа. Та Цезарийн өмнө шүүгдэх ёстой; Чамтай хамт хөвж явсан бүхний амийг Бурхан чамд нигүүлсэнгүй өгсөн”.</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 altLang="ko-KR" sz="2800">
                <a:solidFill>
                  <a:schemeClr val="tx1">
                    <a:lumMod val="65000"/>
                    <a:lumOff val="35000"/>
                  </a:schemeClr>
                </a:solidFill>
              </a:rPr>
              <a:t>Үйлс</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27:</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mn" altLang="ko-KR" b="1">
                <a:solidFill>
                  <a:schemeClr val="tx1">
                    <a:lumMod val="50000"/>
                    <a:lumOff val="50000"/>
                  </a:schemeClr>
                </a:solidFill>
              </a:rPr>
              <a:t>№ 98 Бурханы үг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Онесимусын төлөөх Паулын гуйлт</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mn" altLang="ko-KR" sz="3600"/>
              <a:t>Намайг гинжлэгдэж байхад миний хүү болсон хүү Онесимусын төлөө би танд хандаж байна.</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 altLang="ko-KR" sz="2800">
                <a:solidFill>
                  <a:schemeClr val="tx1">
                    <a:lumMod val="65000"/>
                    <a:lumOff val="35000"/>
                  </a:schemeClr>
                </a:solidFill>
              </a:rPr>
              <a:t>Филемон</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Онесим бол Филемоны зарц байв. Гэвч тэрээр эзнийхээ зөвшөөрөлгүйгээр Ром руу сэмхэн гарч ирэв.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Онесим Ромд хоригдож байсан Паултай уулзав. Паул түүнд сайн мэдээг тунхагласан бөгөөд тэрээр Есүст итгэсэн.</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Тэд үүнийг сонсоод айсандаа нүүрээрээ газар унав. Есүс "Бүү ай" гэж хэлсэн. Тэд дээшээ харвал Есүсээс өөр хэнийг ч харсангүй.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Паул Онесимыг эзэн Филемон руугаа буцаж очоод уучлал гуй гэж хэлэв. Паул Онесимыг Есүст итгэсэн шиг амьдрахыг хэлсэн.</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Онисимус санаа зовж байв. Учир нь тэр үед оргосон зарц эзэндээ хөнөөгдсөн байдаг.</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Паул Онесимыг уучлахын тулд эзэн Филемондоо захидал бичжээ. Энэ үсэг нь Библид "Филемон" юм.</a:t>
            </a:r>
            <a:r xmlns:a="http://schemas.openxmlformats.org/drawingml/2006/main">
              <a:rPr lang="mn"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хичээл</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mn" altLang="ko-KR" sz="3200">
                <a:solidFill>
                  <a:schemeClr val="tx1">
                    <a:lumMod val="65000"/>
                    <a:lumOff val="35000"/>
                  </a:schemeClr>
                </a:solidFill>
              </a:rPr>
              <a:t>Паул Онесим Филемон хоёрын эвдэрсэн харилцааг дахин холбосон. Онесим Филемоноос уучлал гуйсан бол Филемон Онесимыг уучилсан.</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 altLang="ko-KR" sz="3200">
                <a:solidFill>
                  <a:schemeClr val="tx1">
                    <a:lumMod val="65000"/>
                    <a:lumOff val="35000"/>
                  </a:schemeClr>
                </a:solidFill>
              </a:rPr>
              <a:t>Хэрэв бид буруу зүйл хийсэн бол уучлал гуйх ёстой.</a:t>
            </a:r>
            <a:r xmlns:a="http://schemas.openxmlformats.org/drawingml/2006/main">
              <a:rPr lang="mn" altLang="en-US" sz="3200">
                <a:solidFill>
                  <a:schemeClr val="tx1">
                    <a:lumMod val="65000"/>
                    <a:lumOff val="35000"/>
                  </a:schemeClr>
                </a:solidFill>
              </a:rPr>
              <a:t> </a:t>
            </a:r>
            <a:r xmlns:a="http://schemas.openxmlformats.org/drawingml/2006/main">
              <a:rPr lang="mn" altLang="ko-KR" sz="3200">
                <a:solidFill>
                  <a:schemeClr val="tx1">
                    <a:lumMod val="65000"/>
                    <a:lumOff val="35000"/>
                  </a:schemeClr>
                </a:solidFill>
              </a:rPr>
              <a:t>Мөн хэн нэгэн бидэнд буруу зүйл хийсэн бол бид уучлах ёстой.</a:t>
            </a:r>
            <a:r xmlns:a="http://schemas.openxmlformats.org/drawingml/2006/main">
              <a:rPr lang="mn" altLang="en-US" sz="3200">
                <a:solidFill>
                  <a:schemeClr val="tx1">
                    <a:lumMod val="65000"/>
                    <a:lumOff val="35000"/>
                  </a:schemeClr>
                </a:solidFill>
              </a:rPr>
              <a:t> </a:t>
            </a:r>
            <a:r xmlns:a="http://schemas.openxmlformats.org/drawingml/2006/main">
              <a:rPr lang="mn" altLang="ko-KR" sz="3200">
                <a:solidFill>
                  <a:schemeClr val="tx1">
                    <a:lumMod val="65000"/>
                    <a:lumOff val="35000"/>
                  </a:schemeClr>
                </a:solidFill>
              </a:rPr>
              <a:t>Энэ бол хүмүүс Есүст итгэдэг зүйл юм.</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mn" altLang="ko-KR" sz="3200"/>
              <a:t>Есүс гэж хэн бэ?</a:t>
            </a:r>
            <a:r xmlns:a="http://schemas.openxmlformats.org/drawingml/2006/main">
              <a:rPr lang="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n" altLang="ko-KR" sz="3600">
                <a:solidFill>
                  <a:srgbClr val="0070c0"/>
                </a:solidFill>
              </a:rPr>
              <a:t>Есүс..</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mn" altLang="ko-KR" sz="3600">
                <a:solidFill>
                  <a:schemeClr val="tx1">
                    <a:lumMod val="65000"/>
                    <a:lumOff val="35000"/>
                  </a:schemeClr>
                </a:solidFill>
              </a:rPr>
              <a:t>Тэмцэл, зөрчилдөөн байгаа газарт Есүс амар амгалан, эвлэрлийг авчирдаг.</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асуулт хариулт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Онесим Ромд эзэн Филемоноосоо зугтахдаа хэнтэй уулзсан бэ?</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① </a:t>
            </a:r>
            <a:r xmlns:a="http://schemas.openxmlformats.org/drawingml/2006/main">
              <a:rPr lang="mn" altLang="ko-KR" sz="2800">
                <a:solidFill>
                  <a:schemeClr val="tx1">
                    <a:lumMod val="65000"/>
                    <a:lumOff val="35000"/>
                  </a:schemeClr>
                </a:solidFill>
              </a:rPr>
              <a:t>Петр</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② </a:t>
            </a:r>
            <a:r xmlns:a="http://schemas.openxmlformats.org/drawingml/2006/main">
              <a:rPr lang="mn" altLang="ko-KR" sz="2800">
                <a:solidFill>
                  <a:schemeClr val="tx1">
                    <a:lumMod val="65000"/>
                    <a:lumOff val="35000"/>
                  </a:schemeClr>
                </a:solidFill>
              </a:rPr>
              <a:t>Жон</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③ </a:t>
            </a:r>
            <a:r xmlns:a="http://schemas.openxmlformats.org/drawingml/2006/main">
              <a:rPr lang="mn" altLang="ko-KR" sz="2800">
                <a:solidFill>
                  <a:schemeClr val="tx1">
                    <a:lumMod val="65000"/>
                    <a:lumOff val="35000"/>
                  </a:schemeClr>
                </a:solidFill>
              </a:rPr>
              <a:t>Барнаб</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④ </a:t>
            </a:r>
            <a:r xmlns:a="http://schemas.openxmlformats.org/drawingml/2006/main">
              <a:rPr lang="mn" altLang="ko-KR" sz="2800">
                <a:solidFill>
                  <a:schemeClr val="tx1">
                    <a:lumMod val="65000"/>
                    <a:lumOff val="35000"/>
                  </a:schemeClr>
                </a:solidFill>
              </a:rPr>
              <a:t>Паул</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rgbClr val="ff0000"/>
                </a:solidFill>
              </a:rPr>
              <a:t>④ </a:t>
            </a:r>
            <a:r xmlns:a="http://schemas.openxmlformats.org/drawingml/2006/main">
              <a:rPr lang="mn" altLang="ko-KR" sz="2800">
                <a:solidFill>
                  <a:srgbClr val="ff0000"/>
                </a:solidFill>
              </a:rPr>
              <a:t>Паул</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mn" altLang="ko-KR" sz="3600"/>
              <a:t>Намайг гинжлэгдэж байхад миний хүү болсон хүү Онесимусын төлөө би танд хандаж байна.</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 altLang="ko-KR" sz="2800">
                <a:solidFill>
                  <a:schemeClr val="tx1">
                    <a:lumMod val="65000"/>
                    <a:lumOff val="35000"/>
                  </a:schemeClr>
                </a:solidFill>
              </a:rPr>
              <a:t>Филемон</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n" altLang="ko-KR" b="1">
                <a:solidFill>
                  <a:schemeClr val="tx1">
                    <a:lumMod val="50000"/>
                    <a:lumOff val="50000"/>
                  </a:schemeClr>
                </a:solidFill>
              </a:rPr>
              <a:t>№ 99 Бурханы үг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Паулын шавь Тимот</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mn" altLang="ko-KR" sz="3600"/>
              <a:t>Анх чиний эмээ Лойс, эх Юнис хоёрт тань амьдарч байсан чин сэтгэлийн итгэл чинь надад санагдлаа.</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 altLang="ko-KR" sz="2800">
                <a:solidFill>
                  <a:schemeClr val="tx1">
                    <a:lumMod val="65000"/>
                    <a:lumOff val="35000"/>
                  </a:schemeClr>
                </a:solidFill>
              </a:rPr>
              <a:t>2 Тимот</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4:</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Паул Тимот хэмээх шавьтай байсан. Тимоти Паулыг бага байхаасаа л номлогч байсан.</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mn" sz="3200">
                <a:solidFill>
                  <a:schemeClr val="tx1">
                    <a:lumMod val="65000"/>
                    <a:lumOff val="35000"/>
                  </a:schemeClr>
                </a:solidFill>
              </a:rPr>
              <a:t>Хоёр хүүтэй хүн байсан. Хоёр дахь хүү нь ааваасаа өөрт ногдох эд хөрөнгөө урьдчилж өгөхийг хүсэв.</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хичээл</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mn" sz="3600">
                <a:solidFill>
                  <a:schemeClr val="tx1">
                    <a:lumMod val="65000"/>
                    <a:lumOff val="35000"/>
                  </a:schemeClr>
                </a:solidFill>
              </a:rPr>
              <a:t>Есүс энэ дэлхий дээр хүний дүр төрхтэй байсан ч Тэр бас Бурхан юм.</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n" sz="3600">
                <a:solidFill>
                  <a:schemeClr val="tx1">
                    <a:lumMod val="65000"/>
                    <a:lumOff val="35000"/>
                  </a:schemeClr>
                </a:solidFill>
              </a:rPr>
              <a:t>Бурхан шавь нартаа ууланд тушаасан ёсоор,</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n" sz="3600">
                <a:solidFill>
                  <a:schemeClr val="tx1">
                    <a:lumMod val="65000"/>
                    <a:lumOff val="35000"/>
                  </a:schemeClr>
                </a:solidFill>
              </a:rPr>
              <a:t>бид Есүст Бурханы Хүү гэдэгт итгэж, түүнийг анхааралтай сонсох ёстой.</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Шоронд байсан Паул үхэх гэж байгаагаа мэдээд хайртай шавь Тимотдоо захидал бичжээ.</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Уг захидалд Тимот сүмийн үйлчлэгч байхдаа итгэгчдэд хэрхэн заах ёстойг бичсэн байна.</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Тимот болон итгэгчид Паулын захидлыг уншиж, хавчигдаж байсан ч эцсээ хүртэл итгэлээ алдахгүй байхаар шийджээ.</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Тиймээс Паулын итгэл шавь Тимотод, мөн сүмүүдэд уламжлагдан ирсэн.</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хичээл</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mn" altLang="ko-KR" sz="3600">
                <a:solidFill>
                  <a:schemeClr val="tx1">
                    <a:lumMod val="65000"/>
                    <a:lumOff val="35000"/>
                  </a:schemeClr>
                </a:solidFill>
              </a:rPr>
              <a:t>Бидэнд сайн мэдээг тунхагласан сайн мэдээг тунхаглагчид болон Бурханы үгийг заасан багш нарын ачаар бидний итгэл, сүм өссөн.</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n" altLang="ko-KR" sz="3600">
                <a:solidFill>
                  <a:schemeClr val="tx1">
                    <a:lumMod val="65000"/>
                    <a:lumOff val="35000"/>
                  </a:schemeClr>
                </a:solidFill>
              </a:rPr>
              <a:t>Одоо бид итгэлээ хүргэж, сурсан Бурханы үгийг тэдэнд заах ёстой.</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mn" altLang="ko-KR" sz="3200"/>
              <a:t>Есүс гэж хэн бэ?</a:t>
            </a:r>
            <a:r xmlns:a="http://schemas.openxmlformats.org/drawingml/2006/main">
              <a:rPr lang="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n" altLang="ko-KR" sz="3600">
                <a:solidFill>
                  <a:srgbClr val="0070c0"/>
                </a:solidFill>
              </a:rPr>
              <a:t>Есүс бол..</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mn" altLang="ko-KR" sz="3600">
                <a:solidFill>
                  <a:schemeClr val="tx1">
                    <a:lumMod val="65000"/>
                    <a:lumOff val="35000"/>
                  </a:schemeClr>
                </a:solidFill>
              </a:rPr>
              <a:t>Есүс дахин амилсан бөгөөд түүнд итгэдэг сүмүүд болон итгэгчдийн хамт мөнхөд амьд байна.</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асуулт хариулт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Паул нас барах өдөр нь ойртож байхад хэнд захидал бичсэн бэ?</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① </a:t>
            </a:r>
            <a:r xmlns:a="http://schemas.openxmlformats.org/drawingml/2006/main">
              <a:rPr lang="mn" altLang="ko-KR" sz="2800">
                <a:solidFill>
                  <a:schemeClr val="tx1">
                    <a:lumMod val="65000"/>
                    <a:lumOff val="35000"/>
                  </a:schemeClr>
                </a:solidFill>
              </a:rPr>
              <a:t>Лук</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② </a:t>
            </a:r>
            <a:r xmlns:a="http://schemas.openxmlformats.org/drawingml/2006/main">
              <a:rPr lang="mn" altLang="ko-KR" sz="2800">
                <a:solidFill>
                  <a:schemeClr val="tx1">
                    <a:lumMod val="65000"/>
                    <a:lumOff val="35000"/>
                  </a:schemeClr>
                </a:solidFill>
              </a:rPr>
              <a:t>Марк</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③ </a:t>
            </a:r>
            <a:r xmlns:a="http://schemas.openxmlformats.org/drawingml/2006/main">
              <a:rPr lang="mn" altLang="ko-KR" sz="2800">
                <a:solidFill>
                  <a:schemeClr val="tx1">
                    <a:lumMod val="65000"/>
                    <a:lumOff val="35000"/>
                  </a:schemeClr>
                </a:solidFill>
              </a:rPr>
              <a:t>Тимот</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④ </a:t>
            </a:r>
            <a:r xmlns:a="http://schemas.openxmlformats.org/drawingml/2006/main">
              <a:rPr lang="mn" altLang="ko-KR" sz="2800">
                <a:solidFill>
                  <a:schemeClr val="tx1">
                    <a:lumMod val="65000"/>
                    <a:lumOff val="35000"/>
                  </a:schemeClr>
                </a:solidFill>
              </a:rPr>
              <a:t>Силас</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rgbClr val="ff0000"/>
                </a:solidFill>
              </a:rPr>
              <a:t>③ </a:t>
            </a:r>
            <a:r xmlns:a="http://schemas.openxmlformats.org/drawingml/2006/main">
              <a:rPr lang="mn" altLang="ko-KR" sz="2800">
                <a:solidFill>
                  <a:srgbClr val="ff0000"/>
                </a:solidFill>
              </a:rPr>
              <a:t>Тимот</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mn" altLang="ko-KR" sz="3600"/>
              <a:t>Анх чиний эмээ Лойс, эх Юнис хоёрт тань амьдарч байсан чин сэтгэлийн итгэл чинь надад санагдлаа.</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 altLang="ko-KR" sz="2800">
                <a:solidFill>
                  <a:schemeClr val="tx1">
                    <a:lumMod val="65000"/>
                    <a:lumOff val="35000"/>
                  </a:schemeClr>
                </a:solidFill>
              </a:rPr>
              <a:t>2 Тимот</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4:</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n" altLang="ko-KR" b="1">
                <a:solidFill>
                  <a:schemeClr val="tx1">
                    <a:lumMod val="50000"/>
                    <a:lumOff val="50000"/>
                  </a:schemeClr>
                </a:solidFill>
              </a:rPr>
              <a:t>№100 Бурханы үг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Жон гайхалтай үзэгдэл харсан</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mn" altLang="ko-KR" sz="3600"/>
              <a:t>Эдгээрийг гэрчилдэг хүн "Тийм ээ, би удахгүй ирнэ" гэж хэлдэг. Амен. Нааш ир, Эзэн Есүс.</a:t>
            </a:r>
            <a:endParaRPr xmlns:a="http://schemas.openxmlformats.org/drawingml/2006/main" lang="en-US" altLang="ko-KR" sz="3600"/>
          </a:p>
          <a:p>
            <a:pPr xmlns:a="http://schemas.openxmlformats.org/drawingml/2006/main" lvl="0">
              <a:defRPr/>
            </a:pPr>
            <a:r xmlns:a="http://schemas.openxmlformats.org/drawingml/2006/main">
              <a:rPr lang="mn"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 altLang="ko-KR" sz="2800">
                <a:solidFill>
                  <a:schemeClr val="tx1">
                    <a:lumMod val="65000"/>
                    <a:lumOff val="35000"/>
                  </a:schemeClr>
                </a:solidFill>
              </a:rPr>
              <a:t>Илчлэлт</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22:</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mn" sz="3200"/>
              <a:t>Есүс гэж хэн бэ?</a:t>
            </a:r>
            <a:r xmlns:a="http://schemas.openxmlformats.org/drawingml/2006/main">
              <a:rPr altLang="en-US" lang="m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rgbClr val="0070c0"/>
                </a:solidFill>
              </a:rPr>
              <a:t>Есүс бол..</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Есүс бол гайхамшигтай дүр төрхөөрөө үзэсгэлэнтэй гэрэлтдэг хүн юм.</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Сүмийн хавчлага өдөр ирэх тусам улам бүр дордсоор байв. Түүний бүх шавь нар итгэлээ хадгалж байхдаа алагдсан бөгөөд Иохан Патмос хотод ганцаараа хоригдсон.</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Нэгэн өдөр тэрээр бүрээ мэт чанга дууг сонссон бөгөөд тэр нь: "Харснаа гүйлгэн дээр бичээд, долоон сүм рүү явуул" гэж хэлэв.</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Иохан бас Есүсийг харсан. Есүс бол дэлхийн бүх хүчийг эзэмшсэн хааны дүр байв.</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Иохан шинэ тэнгэр болон ирэх шинэ газрыг харав. Ямар ч муу зүйл байхгүй, уй гашуу байхгүй, Бурханы дэргэд үргэлж аз жаргал байх болно.</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Иохан эдгээр бүх үзэгдлийг бичиж, сүмүүдэд бичсэн. "Итгэлээ хадгал, учир нь Их Эзэн дахин ирнэ!" Энэ бол Библийн сүүлчийн ном болох Илчлэлт юм</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хичээл</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mn" altLang="ko-KR" sz="3200">
                <a:solidFill>
                  <a:schemeClr val="tx1">
                    <a:lumMod val="65000"/>
                    <a:lumOff val="35000"/>
                  </a:schemeClr>
                </a:solidFill>
              </a:rPr>
              <a:t>Есүс энэ дэлхий дээр дахин ирэх болно</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 altLang="ko-KR" sz="3200">
                <a:solidFill>
                  <a:schemeClr val="tx1">
                    <a:lumMod val="65000"/>
                    <a:lumOff val="35000"/>
                  </a:schemeClr>
                </a:solidFill>
              </a:rPr>
              <a:t>хэзээ нэгэн цагт шүүгчийн хувиар.</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 altLang="ko-KR" sz="3200">
                <a:solidFill>
                  <a:schemeClr val="tx1">
                    <a:lumMod val="65000"/>
                    <a:lumOff val="35000"/>
                  </a:schemeClr>
                </a:solidFill>
              </a:rPr>
              <a:t>Тэр үед итгээгүй хүмүүс</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 altLang="ko-KR" sz="3200">
                <a:solidFill>
                  <a:schemeClr val="tx1">
                    <a:lumMod val="65000"/>
                    <a:lumOff val="35000"/>
                  </a:schemeClr>
                </a:solidFill>
              </a:rPr>
              <a:t>Есүс дотор үүрд зовж,</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 altLang="ko-KR" sz="3200">
                <a:solidFill>
                  <a:schemeClr val="tx1">
                    <a:lumMod val="65000"/>
                    <a:lumOff val="35000"/>
                  </a:schemeClr>
                </a:solidFill>
              </a:rPr>
              <a:t>Есүст итгэдэг хүмүүс таашаал авах болно</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 altLang="ko-KR" sz="3200">
                <a:solidFill>
                  <a:schemeClr val="tx1">
                    <a:lumMod val="65000"/>
                    <a:lumOff val="35000"/>
                  </a:schemeClr>
                </a:solidFill>
              </a:rPr>
              <a:t>Аз жаргалын хамт мөнх амьдрал.</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 altLang="ko-KR" sz="3200">
                <a:solidFill>
                  <a:schemeClr val="tx1">
                    <a:lumMod val="65000"/>
                    <a:lumOff val="35000"/>
                  </a:schemeClr>
                </a:solidFill>
              </a:rPr>
              <a:t>Та Есүсийг дахин ирэхийг хүлээж байна уу?</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 altLang="ko-KR" sz="3200">
                <a:solidFill>
                  <a:schemeClr val="tx1">
                    <a:lumMod val="65000"/>
                    <a:lumOff val="35000"/>
                  </a:schemeClr>
                </a:solidFill>
              </a:rPr>
              <a:t>Бид энэ итгэл найдвараа алдах ёсгүй, эцсээ хүртэл энэ дэлхийд итгэх итгэлээ хадгалах ёстой</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mn" altLang="ko-KR" sz="3200"/>
              <a:t>Есүс гэж хэн бэ?</a:t>
            </a:r>
            <a:r xmlns:a="http://schemas.openxmlformats.org/drawingml/2006/main">
              <a:rPr lang="mn"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n" altLang="ko-KR" sz="3600">
                <a:solidFill>
                  <a:srgbClr val="0070c0"/>
                </a:solidFill>
              </a:rPr>
              <a:t>Есүс..</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mn" altLang="ko-KR" sz="3600">
                <a:solidFill>
                  <a:schemeClr val="tx1">
                    <a:lumMod val="65000"/>
                    <a:lumOff val="35000"/>
                  </a:schemeClr>
                </a:solidFill>
              </a:rPr>
              <a:t>Есүс энэ дэлхий дээр дахин хаан болон эргэн ирж, бүх зүйлийг шүүж, бүх зүйлийг үүрд захирна.</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асуулт хариулт</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Шавь Иоханы хоригдож байсан арлын нэр юу вэ?</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① </a:t>
            </a:r>
            <a:r xmlns:a="http://schemas.openxmlformats.org/drawingml/2006/main">
              <a:rPr lang="mn" altLang="ko-KR" sz="2800">
                <a:solidFill>
                  <a:schemeClr val="tx1">
                    <a:lumMod val="65000"/>
                    <a:lumOff val="35000"/>
                  </a:schemeClr>
                </a:solidFill>
              </a:rPr>
              <a:t>Мальта</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② </a:t>
            </a:r>
            <a:r xmlns:a="http://schemas.openxmlformats.org/drawingml/2006/main">
              <a:rPr lang="mn" altLang="ko-KR" sz="2800">
                <a:solidFill>
                  <a:schemeClr val="tx1">
                    <a:lumMod val="65000"/>
                    <a:lumOff val="35000"/>
                  </a:schemeClr>
                </a:solidFill>
              </a:rPr>
              <a:t>Хавай</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③ </a:t>
            </a:r>
            <a:r xmlns:a="http://schemas.openxmlformats.org/drawingml/2006/main">
              <a:rPr lang="mn" altLang="ko-KR" sz="2800">
                <a:solidFill>
                  <a:schemeClr val="tx1">
                    <a:lumMod val="65000"/>
                    <a:lumOff val="35000"/>
                  </a:schemeClr>
                </a:solidFill>
              </a:rPr>
              <a:t>Китим</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chemeClr val="tx1">
                    <a:lumMod val="65000"/>
                    <a:lumOff val="35000"/>
                  </a:schemeClr>
                </a:solidFill>
              </a:rPr>
              <a:t>④ </a:t>
            </a:r>
            <a:r xmlns:a="http://schemas.openxmlformats.org/drawingml/2006/main">
              <a:rPr lang="mn" altLang="ko-KR" sz="2800">
                <a:solidFill>
                  <a:schemeClr val="tx1">
                    <a:lumMod val="65000"/>
                    <a:lumOff val="35000"/>
                  </a:schemeClr>
                </a:solidFill>
              </a:rPr>
              <a:t>Патмос</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 altLang="en-US" sz="2800">
                <a:solidFill>
                  <a:srgbClr val="ff0000"/>
                </a:solidFill>
              </a:rPr>
              <a:t>④ </a:t>
            </a:r>
            <a:r xmlns:a="http://schemas.openxmlformats.org/drawingml/2006/main">
              <a:rPr lang="mn" altLang="ko-KR" sz="2800">
                <a:solidFill>
                  <a:srgbClr val="ff0000"/>
                </a:solidFill>
              </a:rPr>
              <a:t>Патмос</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mn" altLang="ko-KR" sz="4000"/>
              <a:t>Өнөөдрийн үг</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mn" altLang="ko-KR" sz="3600"/>
              <a:t>Эдгээрийг гэрчилдэг хүн "Тийм ээ, би удахгүй ирнэ" гэж хэлдэг. Амен. Нааш ир, Эзэн Есүс.</a:t>
            </a:r>
            <a:endParaRPr xmlns:a="http://schemas.openxmlformats.org/drawingml/2006/main" lang="en-US" altLang="ko-KR" sz="3600"/>
          </a:p>
          <a:p>
            <a:pPr xmlns:a="http://schemas.openxmlformats.org/drawingml/2006/main" lvl="0">
              <a:defRPr/>
            </a:pPr>
            <a:r xmlns:a="http://schemas.openxmlformats.org/drawingml/2006/main">
              <a:rPr lang="mn"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 altLang="ko-KR" sz="2800">
                <a:solidFill>
                  <a:schemeClr val="tx1">
                    <a:lumMod val="65000"/>
                    <a:lumOff val="35000"/>
                  </a:schemeClr>
                </a:solidFill>
              </a:rPr>
              <a:t>Илчлэлт</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22:</a:t>
            </a:r>
            <a:r xmlns:a="http://schemas.openxmlformats.org/drawingml/2006/main">
              <a:rPr lang="mn" altLang="en-US" sz="2800">
                <a:solidFill>
                  <a:schemeClr val="tx1">
                    <a:lumMod val="65000"/>
                    <a:lumOff val="35000"/>
                  </a:schemeClr>
                </a:solidFill>
              </a:rPr>
              <a:t> </a:t>
            </a:r>
            <a:r xmlns:a="http://schemas.openxmlformats.org/drawingml/2006/main">
              <a:rPr lang="mn"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a:t>
            </a:r>
            <a:r xmlns:a="http://schemas.openxmlformats.org/drawingml/2006/main">
              <a:rPr altLang="en-US" lang="mn" sz="4000">
                <a:solidFill>
                  <a:srgbClr val="ff0000"/>
                </a:solidFill>
              </a:rPr>
              <a:t> </a:t>
            </a:r>
            <a:r xmlns:a="http://schemas.openxmlformats.org/drawingml/2006/main">
              <a:rPr altLang="ko-KR" lang="mn" sz="4000">
                <a:solidFill>
                  <a:srgbClr val="ff0000"/>
                </a:solidFill>
              </a:rPr>
              <a:t>Асуулт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mn" sz="3200">
                <a:solidFill>
                  <a:schemeClr val="tx1">
                    <a:lumMod val="65000"/>
                    <a:lumOff val="35000"/>
                  </a:schemeClr>
                </a:solidFill>
              </a:rPr>
              <a:t>Есүсийн хувирлыг хэн хараагүй вэ?</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① </a:t>
            </a:r>
            <a:r xmlns:a="http://schemas.openxmlformats.org/drawingml/2006/main">
              <a:rPr altLang="ko-KR" lang="mn" sz="2800">
                <a:solidFill>
                  <a:schemeClr val="tx1">
                    <a:lumMod val="65000"/>
                    <a:lumOff val="35000"/>
                  </a:schemeClr>
                </a:solidFill>
              </a:rPr>
              <a:t>Петр</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② </a:t>
            </a:r>
            <a:r xmlns:a="http://schemas.openxmlformats.org/drawingml/2006/main">
              <a:rPr altLang="ko-KR" lang="mn" sz="2800">
                <a:solidFill>
                  <a:schemeClr val="tx1">
                    <a:lumMod val="65000"/>
                    <a:lumOff val="35000"/>
                  </a:schemeClr>
                </a:solidFill>
              </a:rPr>
              <a:t>Жеймс</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③ </a:t>
            </a:r>
            <a:r xmlns:a="http://schemas.openxmlformats.org/drawingml/2006/main">
              <a:rPr altLang="ko-KR" lang="mn" sz="2800">
                <a:solidFill>
                  <a:schemeClr val="tx1">
                    <a:lumMod val="65000"/>
                    <a:lumOff val="35000"/>
                  </a:schemeClr>
                </a:solidFill>
              </a:rPr>
              <a:t>Жон</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④ </a:t>
            </a:r>
            <a:r xmlns:a="http://schemas.openxmlformats.org/drawingml/2006/main">
              <a:rPr altLang="ko-KR" lang="mn" sz="2800">
                <a:solidFill>
                  <a:schemeClr val="tx1">
                    <a:lumMod val="65000"/>
                    <a:lumOff val="35000"/>
                  </a:schemeClr>
                </a:solidFill>
              </a:rPr>
              <a:t>Томас</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rgbClr val="ff0000"/>
                </a:solidFill>
              </a:rPr>
              <a:t>④ </a:t>
            </a:r>
            <a:r xmlns:a="http://schemas.openxmlformats.org/drawingml/2006/main">
              <a:rPr altLang="ko-KR" lang="mn" sz="2800">
                <a:solidFill>
                  <a:srgbClr val="ff0000"/>
                </a:solidFill>
              </a:rPr>
              <a:t>Томас</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үг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mn" sz="3600"/>
              <a:t>Тэнд тэрээр тэдний өмнө өөрчлөгдсөн. Түүний царай нар шиг гэрэлтэж, хувцас нь гэрэл мэт цагаан болжээ.</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n" sz="2800">
                <a:solidFill>
                  <a:schemeClr val="tx1">
                    <a:lumMod val="65000"/>
                    <a:lumOff val="35000"/>
                  </a:schemeClr>
                </a:solidFill>
              </a:rPr>
              <a:t>Матай</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17:</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n" altLang="ko-KR" b="1">
                <a:solidFill>
                  <a:schemeClr val="tx1">
                    <a:lumMod val="50000"/>
                    <a:lumOff val="50000"/>
                  </a:schemeClr>
                </a:solidFill>
              </a:rPr>
              <a:t>№ 75 Бурханы үг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mn" altLang="ko-KR" sz="4400"/>
              <a:t>Есүс</a:t>
            </a:r>
            <a:r xmlns:a="http://schemas.openxmlformats.org/drawingml/2006/main">
              <a:rPr lang="mn" altLang="en-US" sz="4400"/>
              <a:t> </a:t>
            </a:r>
            <a:r xmlns:a="http://schemas.openxmlformats.org/drawingml/2006/main">
              <a:rPr lang="mn" altLang="ko-KR" sz="4400"/>
              <a:t>Хүүхдэд хайртай</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үг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mn" sz="3600"/>
              <a:t>Үүнийг хараад Есүс уурлав. Тэр тэдэнд —Бяцхан хүүхдүүдийг над дээр ирүүл, тэдэнд бүү саад бол, учир нь Бурханы хаанчлал эдгээрийнх юм.</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n" sz="2800">
                <a:solidFill>
                  <a:schemeClr val="tx1">
                    <a:lumMod val="65000"/>
                    <a:lumOff val="35000"/>
                  </a:schemeClr>
                </a:solidFill>
              </a:rPr>
              <a:t>Марк</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Эцэг эх нь Есүсээр адислагдахын тулд хүүхдээ Есүс рүү авчирсан.</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Тэгээд Есүсийн шавь нар түүнийг зэмлэв. "Чи яаж хүүхдээ Есүс рүү авчирч зүрхэлж байна?"</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Есүс үүнийг хараад ууртай хэлэв.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“Хүүхдүүдийг над дээр ирэхийг бүү зогсоо. Бурханы хаант улс эдгээр хүүхдүүдийнх юм."</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mn" sz="3200">
                <a:solidFill>
                  <a:schemeClr val="tx1">
                    <a:lumMod val="65000"/>
                    <a:lumOff val="35000"/>
                  </a:schemeClr>
                </a:solidFill>
              </a:rPr>
              <a:t>Гэвч хүү нь холын нутагт хамаг хөрөнгөө үрж, өрөвдөлтэй болжээ.</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"Бурханы хаанчлалыг бяцхан хүүхэд шиг хүлээж авахгүй хүн хэзээ ч орохгүй." Тэгээд тэр хүүхдүүдийг тэвэрч, гараа тавиад адислав.</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хичээл</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mn" sz="3600">
                <a:solidFill>
                  <a:schemeClr val="tx1">
                    <a:lumMod val="65000"/>
                    <a:lumOff val="35000"/>
                  </a:schemeClr>
                </a:solidFill>
              </a:rPr>
              <a:t>Бурханы хаанчлал эдгээр хүүхдүүдтэй адилтгаддаг гэж Есүс хэлсэн.</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n" sz="3600">
                <a:solidFill>
                  <a:schemeClr val="tx1">
                    <a:lumMod val="65000"/>
                    <a:lumOff val="35000"/>
                  </a:schemeClr>
                </a:solidFill>
              </a:rPr>
              <a:t>Бид ч бас Бурханыг хайрладаг, Есүсийг дуулгавартай дагадаг хүүхдүүд болцгооё.</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n" sz="3600">
                <a:solidFill>
                  <a:schemeClr val="tx1">
                    <a:lumMod val="65000"/>
                    <a:lumOff val="35000"/>
                  </a:schemeClr>
                </a:solidFill>
              </a:rPr>
              <a:t>мөн хүүхдийн жинхэнэ зүрх.</a:t>
            </a:r>
            <a:r xmlns:a="http://schemas.openxmlformats.org/drawingml/2006/main">
              <a:rPr altLang="en-US" lang="mn"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mn" sz="3200"/>
              <a:t>Есүс гэж хэн бэ?</a:t>
            </a:r>
            <a:r xmlns:a="http://schemas.openxmlformats.org/drawingml/2006/main">
              <a:rPr altLang="en-US" lang="m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rgbClr val="0070c0"/>
                </a:solidFill>
              </a:rPr>
              <a:t>Есүс</a:t>
            </a:r>
            <a:r xmlns:a="http://schemas.openxmlformats.org/drawingml/2006/main">
              <a:rPr altLang="en-US" lang="mn" sz="3600">
                <a:solidFill>
                  <a:srgbClr val="0070c0"/>
                </a:solidFill>
              </a:rPr>
              <a:t> </a:t>
            </a:r>
            <a:r xmlns:a="http://schemas.openxmlformats.org/drawingml/2006/main">
              <a:rPr altLang="ko-KR" lang="mn" sz="3600">
                <a:solidFill>
                  <a:srgbClr val="0070c0"/>
                </a:solidFill>
              </a:rPr>
              <a:t>байна..</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Есүс бол хүүхдүүдийг хайрладаг, үнэлдэг, адисалдаг нэгэн юм.</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асуулт хариулт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mn" sz="3200">
                <a:solidFill>
                  <a:schemeClr val="tx1">
                    <a:lumMod val="65000"/>
                    <a:lumOff val="35000"/>
                  </a:schemeClr>
                </a:solidFill>
              </a:rPr>
              <a:t>Хүүхдүүд Есүс уруу очихыг оролдоход шавь нар нь юу хийсэн бэ?</a:t>
            </a:r>
            <a:r xmlns:a="http://schemas.openxmlformats.org/drawingml/2006/main">
              <a:rPr altLang="en-US" lang="mn"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① </a:t>
            </a:r>
            <a:r xmlns:a="http://schemas.openxmlformats.org/drawingml/2006/main">
              <a:rPr altLang="ko-KR" lang="mn" sz="2800">
                <a:solidFill>
                  <a:schemeClr val="tx1">
                    <a:lumMod val="65000"/>
                    <a:lumOff val="35000"/>
                  </a:schemeClr>
                </a:solidFill>
              </a:rPr>
              <a:t>Тэд тэднийг баяртайгаар угтан авав.</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② </a:t>
            </a:r>
            <a:r xmlns:a="http://schemas.openxmlformats.org/drawingml/2006/main">
              <a:rPr altLang="ko-KR" lang="mn" sz="2800">
                <a:solidFill>
                  <a:schemeClr val="tx1">
                    <a:lumMod val="65000"/>
                    <a:lumOff val="35000"/>
                  </a:schemeClr>
                </a:solidFill>
              </a:rPr>
              <a:t>Тэд Есүс уруу очихгүй байхыг зэмлэв.</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③ </a:t>
            </a:r>
            <a:r xmlns:a="http://schemas.openxmlformats.org/drawingml/2006/main">
              <a:rPr altLang="ko-KR" lang="mn" sz="2800">
                <a:solidFill>
                  <a:schemeClr val="tx1">
                    <a:lumMod val="65000"/>
                    <a:lumOff val="35000"/>
                  </a:schemeClr>
                </a:solidFill>
              </a:rPr>
              <a:t>Тэд хүүхдүүдийг Есүстэй танилцуулав</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④ </a:t>
            </a:r>
            <a:r xmlns:a="http://schemas.openxmlformats.org/drawingml/2006/main">
              <a:rPr altLang="ko-KR" lang="mn" sz="2800">
                <a:solidFill>
                  <a:schemeClr val="tx1">
                    <a:lumMod val="65000"/>
                    <a:lumOff val="35000"/>
                  </a:schemeClr>
                </a:solidFill>
              </a:rPr>
              <a:t>Тэд тэдэнд хоол өгөөд гэр лүүгээ явуулав.</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rgbClr val="ff0000"/>
                </a:solidFill>
              </a:rPr>
              <a:t>② </a:t>
            </a:r>
            <a:r xmlns:a="http://schemas.openxmlformats.org/drawingml/2006/main">
              <a:rPr altLang="ko-KR" lang="mn" sz="2800">
                <a:solidFill>
                  <a:srgbClr val="ff0000"/>
                </a:solidFill>
              </a:rPr>
              <a:t>Тэд Есүс уруу очихгүй байхыг зэмлэв.</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үг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mn" sz="3600"/>
              <a:t>Үүнийг хараад Есүс уурлав. Тэр тэдэнд —Бяцхан хүүхдүүдийг над дээр ирүүл, тэдэнд бүү саад бол, учир нь Бурханы хаанчлал эдгээрийнх юм.</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n" sz="2800">
                <a:solidFill>
                  <a:schemeClr val="tx1">
                    <a:lumMod val="65000"/>
                    <a:lumOff val="35000"/>
                  </a:schemeClr>
                </a:solidFill>
              </a:rPr>
              <a:t>Марк</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mn" altLang="ko-KR" b="1">
                <a:solidFill>
                  <a:schemeClr val="tx1">
                    <a:lumMod val="50000"/>
                    <a:lumOff val="50000"/>
                  </a:schemeClr>
                </a:solidFill>
              </a:rPr>
              <a:t>№ 76 Бурханы үг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mn" altLang="ko-KR" sz="4400"/>
              <a:t>Есүс Бартимай хэмээх сохор хүнийг эдгээв</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үг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mn" sz="3600"/>
              <a:t>"Яв" гэж Есүс хэлэв, "итгэл чинь чамайг эдгээв." Тэр даруй хараатай болж, Есүсийг даган зам дагуу явав.</a:t>
            </a:r>
            <a:endParaRPr xmlns:a="http://schemas.openxmlformats.org/drawingml/2006/main" altLang="ko-KR" lang="en-US" sz="3600"/>
          </a:p>
          <a:p>
            <a:pPr xmlns:a="http://schemas.openxmlformats.org/drawingml/2006/main" lvl="0">
              <a:defRPr/>
            </a:pPr>
            <a:r xmlns:a="http://schemas.openxmlformats.org/drawingml/2006/main">
              <a:rPr altLang="ko-KR" lang="mn"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mn"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n" sz="2800">
                <a:solidFill>
                  <a:schemeClr val="tx1">
                    <a:lumMod val="65000"/>
                    <a:lumOff val="35000"/>
                  </a:schemeClr>
                </a:solidFill>
              </a:rPr>
              <a:t>Марк</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10:</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Есүсийг сохор хүн Иериход ирэхэд Бартимай замын хажууд гуйлга гуйн сууж байв.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Тэр Назарын Есүс гэдгийг сонсоод "Давидын Хүү Есүс ээ, намайг өршөөгөөч!" гэж хашгирч эхлэв.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mn" altLang="ko-KR" sz="3000">
                <a:solidFill>
                  <a:schemeClr val="tx1">
                    <a:lumMod val="65000"/>
                    <a:lumOff val="35000"/>
                  </a:schemeClr>
                </a:solidFill>
              </a:rPr>
              <a:t>Есүс Бартимайг дуудсан. "Чи надаас чиний төлөө юу хийхийг хүсч байна?" Есүс түүнээс асуув. Сохор эр "Рабби, би хармаар байна" гэв.</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mn" sz="2800">
                <a:solidFill>
                  <a:schemeClr val="tx1">
                    <a:lumMod val="65000"/>
                    <a:lumOff val="35000"/>
                  </a:schemeClr>
                </a:solidFill>
              </a:rPr>
              <a:t>Хүү нь аавынхаа гэрийн үйлчлэгчдээс ч илүү өрөвдөлтэй болсныг ойлгов.</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mn" sz="2800">
                <a:solidFill>
                  <a:schemeClr val="tx1">
                    <a:lumMod val="65000"/>
                    <a:lumOff val="35000"/>
                  </a:schemeClr>
                </a:solidFill>
              </a:rPr>
              <a:t>Тэгээд тэр буцаж ирээд ааваасаа түүнийг зарц нарынхаа нэг болгон хүлээж авахыг гуйв.</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"Яв" гэж Есүс хэлэв, "итгэл чинь чамайг эдгээв." Тэр даруй хараагаа авав.</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"Баярлалаа, Есүс!" Бартимай Есүсийг хараатай болгосон Есүсийг дагалаа.</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хичээл</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mn" sz="3600">
                <a:solidFill>
                  <a:schemeClr val="tx1">
                    <a:lumMod val="65000"/>
                    <a:lumOff val="35000"/>
                  </a:schemeClr>
                </a:solidFill>
              </a:rPr>
              <a:t>Есүс Бартимайд "Чи итгэл чамайг эдгээв" гэж хэлэв.</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n" sz="3600">
                <a:solidFill>
                  <a:schemeClr val="tx1">
                    <a:lumMod val="65000"/>
                    <a:lumOff val="35000"/>
                  </a:schemeClr>
                </a:solidFill>
              </a:rPr>
              <a:t>Энэ бол биднийг авардаг итгэл юм.</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n" sz="3600">
                <a:solidFill>
                  <a:schemeClr val="tx1">
                    <a:lumMod val="65000"/>
                    <a:lumOff val="35000"/>
                  </a:schemeClr>
                </a:solidFill>
              </a:rPr>
              <a:t>Итгэл нь чин сэтгэлийн залбирлаар илэрхийлэгддэг.</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n" sz="3600">
                <a:solidFill>
                  <a:schemeClr val="tx1">
                    <a:lumMod val="65000"/>
                    <a:lumOff val="35000"/>
                  </a:schemeClr>
                </a:solidFill>
              </a:rPr>
              <a:t>Бид Есүст залбирах үед,</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n" sz="3600">
                <a:solidFill>
                  <a:schemeClr val="tx1">
                    <a:lumMod val="65000"/>
                    <a:lumOff val="35000"/>
                  </a:schemeClr>
                </a:solidFill>
              </a:rPr>
              <a:t>Бид ийм итгэл үнэмшилтэй байх ёстой.</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mn" sz="3200"/>
              <a:t>Есүс гэж хэн бэ?</a:t>
            </a:r>
            <a:r xmlns:a="http://schemas.openxmlformats.org/drawingml/2006/main">
              <a:rPr altLang="en-US" lang="m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rgbClr val="0070c0"/>
                </a:solidFill>
              </a:rPr>
              <a:t>Есүс бол..</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Есүс бол бидний чин сэтгэлийн залбирлыг сонсож, хариулдаг хүн юм.</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асуулт хариулт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n" sz="3200">
                <a:solidFill>
                  <a:schemeClr val="tx1">
                    <a:lumMod val="65000"/>
                    <a:lumOff val="35000"/>
                  </a:schemeClr>
                </a:solidFill>
              </a:rPr>
              <a:t>Бартимей Есүсээс юу гуйсан бэ?</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① </a:t>
            </a:r>
            <a:r xmlns:a="http://schemas.openxmlformats.org/drawingml/2006/main">
              <a:rPr altLang="ko-KR" lang="mn" sz="2800">
                <a:solidFill>
                  <a:schemeClr val="tx1">
                    <a:lumMod val="65000"/>
                    <a:lumOff val="35000"/>
                  </a:schemeClr>
                </a:solidFill>
              </a:rPr>
              <a:t>Надад их мөнгө өгөөч.</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② </a:t>
            </a:r>
            <a:r xmlns:a="http://schemas.openxmlformats.org/drawingml/2006/main">
              <a:rPr altLang="ko-KR" lang="mn" sz="2800">
                <a:solidFill>
                  <a:schemeClr val="tx1">
                    <a:lumMod val="65000"/>
                    <a:lumOff val="35000"/>
                  </a:schemeClr>
                </a:solidFill>
              </a:rPr>
              <a:t>Би чиний шавь болмоор байна.</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③ </a:t>
            </a:r>
            <a:r xmlns:a="http://schemas.openxmlformats.org/drawingml/2006/main">
              <a:rPr altLang="ko-KR" lang="mn" sz="2800">
                <a:solidFill>
                  <a:schemeClr val="tx1">
                    <a:lumMod val="65000"/>
                    <a:lumOff val="35000"/>
                  </a:schemeClr>
                </a:solidFill>
              </a:rPr>
              <a:t>Намайг усан дээгүүр алхуулъя.</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④ </a:t>
            </a:r>
            <a:r xmlns:a="http://schemas.openxmlformats.org/drawingml/2006/main">
              <a:rPr altLang="ko-KR" lang="mn" sz="2800">
                <a:solidFill>
                  <a:schemeClr val="tx1">
                    <a:lumMod val="65000"/>
                    <a:lumOff val="35000"/>
                  </a:schemeClr>
                </a:solidFill>
              </a:rPr>
              <a:t>Би дахин хармаар байна.</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rgbClr val="ff0000"/>
                </a:solidFill>
              </a:rPr>
              <a:t>④ </a:t>
            </a:r>
            <a:r xmlns:a="http://schemas.openxmlformats.org/drawingml/2006/main">
              <a:rPr altLang="ko-KR" lang="mn" sz="2800">
                <a:solidFill>
                  <a:srgbClr val="ff0000"/>
                </a:solidFill>
              </a:rPr>
              <a:t>Би дахин хармаар байна.</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үг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mn" sz="3600"/>
              <a:t>"Яв" гэж Есүс хэлэв, "итгэл чинь чамайг эдгээв." Тэр даруй хараатай болж, Есүсийг даган зам дагуу явав.</a:t>
            </a:r>
            <a:endParaRPr xmlns:a="http://schemas.openxmlformats.org/drawingml/2006/main" altLang="ko-KR" lang="en-US" sz="3600"/>
          </a:p>
          <a:p>
            <a:pPr xmlns:a="http://schemas.openxmlformats.org/drawingml/2006/main" lvl="0">
              <a:defRPr/>
            </a:pPr>
            <a:r xmlns:a="http://schemas.openxmlformats.org/drawingml/2006/main">
              <a:rPr altLang="ko-KR" lang="mn"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mn"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n" sz="2800">
                <a:solidFill>
                  <a:schemeClr val="tx1">
                    <a:lumMod val="65000"/>
                    <a:lumOff val="35000"/>
                  </a:schemeClr>
                </a:solidFill>
              </a:rPr>
              <a:t>Марк</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10:</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n" altLang="ko-KR" b="1">
                <a:solidFill>
                  <a:schemeClr val="tx1">
                    <a:lumMod val="50000"/>
                    <a:lumOff val="50000"/>
                  </a:schemeClr>
                </a:solidFill>
              </a:rPr>
              <a:t>№ 77 Бурханы үг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mn" altLang="ko-KR" sz="4400"/>
              <a:t>Закхай модонд авирав</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үг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mn" sz="3600"/>
              <a:t>Учир нь Хүний Хүү алдагдсан зүйлийг хайж, аврахаар ирсэн."</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n" sz="2800">
                <a:solidFill>
                  <a:schemeClr val="tx1">
                    <a:lumMod val="65000"/>
                    <a:lumOff val="35000"/>
                  </a:schemeClr>
                </a:solidFill>
              </a:rPr>
              <a:t>Лук</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19:</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Закхай гэдэг баян хүн байжээ. Тэр татвар хураагч байсан тул хүмүүс түүнийг үзэн яддаг байв.</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Нэгэн өдөр Есүс Закхайгийн амьдардаг тосгонд ирэв. Есүсийг харах гэж олон хүн цугларчээ.</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Аав нь хүүгээ холоос ирж байхыг хармагцаа гүйж очоод тэврээд баяртайгаар хүлээж авав.</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Закхай Есүсийг харахаар модон дээр авирав. Есүс түүн рүү хараад хэлэв. “Закхай, даруй бууж ир. Би өнөөдөр танайд байх ёстой."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"Закхай Есүст шийдэв. "Би өмчийнхөө талыг ядууст өгнө."</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mn" altLang="ko-KR" sz="3000">
                <a:solidFill>
                  <a:schemeClr val="tx1">
                    <a:lumMod val="65000"/>
                    <a:lumOff val="35000"/>
                  </a:schemeClr>
                </a:solidFill>
              </a:rPr>
              <a:t>Есүс "Өнөөдөр энэ гэрт аврал ирлээ. Би алдагдсан зүйлийг хайж, аврахаар ирсэн" гэж хэлсэн.</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хичээл</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mn" sz="3200">
                <a:solidFill>
                  <a:schemeClr val="tx1">
                    <a:lumMod val="65000"/>
                    <a:lumOff val="35000"/>
                  </a:schemeClr>
                </a:solidFill>
              </a:rPr>
              <a:t>Закхай Есүстэй уулзахдаа хамгийн хайртай эд хөрөнгөө ядууст өгөх болно гэдгээ хүлээн зөвшөөрсөн.</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Таны хувьд хамгийн чухал зүйл юу вэ?</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Та Есүстэй уулзсаныхаа дараа юунаас татгалзсан бэ?</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Бидний хувьд хамгийн үнэ цэнэтэй зүйл бол Есүс гэдгийг бид санах ёстой.</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mn" sz="3200">
                <a:solidFill>
                  <a:srgbClr val="ff0000"/>
                </a:solidFill>
              </a:rPr>
              <a:t>Есүс гэж хэн бэ?</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rgbClr val="0070c0"/>
                </a:solidFill>
              </a:rPr>
              <a:t>Есүс бол..</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Есүс бол хүн бүрийг ямар ч ялгаагүйгээр аврахын тулд энэ нутагт ирсэн Аврагч юм.</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a:t>
            </a:r>
            <a:r xmlns:a="http://schemas.openxmlformats.org/drawingml/2006/main">
              <a:rPr altLang="en-US" lang="mn" sz="4000">
                <a:solidFill>
                  <a:srgbClr val="ff0000"/>
                </a:solidFill>
              </a:rPr>
              <a:t> </a:t>
            </a:r>
            <a:r xmlns:a="http://schemas.openxmlformats.org/drawingml/2006/main">
              <a:rPr altLang="ko-KR" lang="mn" sz="4000">
                <a:solidFill>
                  <a:srgbClr val="ff0000"/>
                </a:solidFill>
              </a:rPr>
              <a:t>Асуулт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n" sz="3200">
                <a:solidFill>
                  <a:schemeClr val="tx1">
                    <a:lumMod val="65000"/>
                    <a:lumOff val="35000"/>
                  </a:schemeClr>
                </a:solidFill>
              </a:rPr>
              <a:t>Хүмүүс яагаад Закхайг үзэн яддаг байсан бэ?</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① </a:t>
            </a:r>
            <a:r xmlns:a="http://schemas.openxmlformats.org/drawingml/2006/main">
              <a:rPr altLang="ko-KR" lang="mn" sz="2800">
                <a:solidFill>
                  <a:schemeClr val="tx1">
                    <a:lumMod val="65000"/>
                    <a:lumOff val="35000"/>
                  </a:schemeClr>
                </a:solidFill>
              </a:rPr>
              <a:t>Учир нь</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тэр</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байсан</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а</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дарга</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татвар</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цуглуулагч.</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② </a:t>
            </a:r>
            <a:r xmlns:a="http://schemas.openxmlformats.org/drawingml/2006/main">
              <a:rPr altLang="ko-KR" lang="mn" sz="2800">
                <a:solidFill>
                  <a:schemeClr val="tx1">
                    <a:lumMod val="65000"/>
                    <a:lumOff val="35000"/>
                  </a:schemeClr>
                </a:solidFill>
              </a:rPr>
              <a:t>Учир нь тэр Есүст сайн итгэдэг байсан.</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③ </a:t>
            </a:r>
            <a:r xmlns:a="http://schemas.openxmlformats.org/drawingml/2006/main">
              <a:rPr altLang="ko-KR" lang="mn" sz="2800">
                <a:solidFill>
                  <a:schemeClr val="tx1">
                    <a:lumMod val="65000"/>
                    <a:lumOff val="35000"/>
                  </a:schemeClr>
                </a:solidFill>
              </a:rPr>
              <a:t>Учир нь тэр маш их залбирдаг байсан.</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④ </a:t>
            </a:r>
            <a:r xmlns:a="http://schemas.openxmlformats.org/drawingml/2006/main">
              <a:rPr altLang="ko-KR" lang="mn" sz="2800">
                <a:solidFill>
                  <a:schemeClr val="tx1">
                    <a:lumMod val="65000"/>
                    <a:lumOff val="35000"/>
                  </a:schemeClr>
                </a:solidFill>
              </a:rPr>
              <a:t>Учир нь тэр царайлаг байсан.</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rgbClr val="ff0000"/>
                </a:solidFill>
              </a:rPr>
              <a:t>① </a:t>
            </a:r>
            <a:r xmlns:a="http://schemas.openxmlformats.org/drawingml/2006/main">
              <a:rPr altLang="ko-KR" lang="mn" sz="2800">
                <a:solidFill>
                  <a:srgbClr val="ff0000"/>
                </a:solidFill>
              </a:rPr>
              <a:t>Учир нь тэр ахлах татвар хураагч байсан.</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үг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mn" sz="3600"/>
              <a:t>Учир нь Хүний Хүү алдагдсан зүйлийг хайж, аврахаар ирсэн."</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n" sz="2800">
                <a:solidFill>
                  <a:schemeClr val="tx1">
                    <a:lumMod val="65000"/>
                    <a:lumOff val="35000"/>
                  </a:schemeClr>
                </a:solidFill>
              </a:rPr>
              <a:t>Лук</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19:</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mn">
                <a:solidFill>
                  <a:schemeClr val="tx1">
                    <a:lumMod val="50000"/>
                    <a:lumOff val="50000"/>
                  </a:schemeClr>
                </a:solidFill>
              </a:rPr>
              <a:t>№ 78 Бурханы үг</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mn" sz="4400"/>
              <a:t>Хадан дээр баригдсан байшин</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үг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mn" sz="3600"/>
              <a:t>"Тиймээс миний эдгээр үгийг сонсож, хэрэгжүүлдэг хүн бүр хадан дээр байшингаа барьсан мэргэн хүнтэй адил юм.</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n" sz="2800">
                <a:solidFill>
                  <a:schemeClr val="tx1">
                    <a:lumMod val="65000"/>
                    <a:lumOff val="35000"/>
                  </a:schemeClr>
                </a:solidFill>
              </a:rPr>
              <a:t>Матай</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7:</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mn" sz="3200">
                <a:solidFill>
                  <a:schemeClr val="tx1">
                    <a:lumMod val="65000"/>
                    <a:lumOff val="35000"/>
                  </a:schemeClr>
                </a:solidFill>
              </a:rPr>
              <a:t>Есүс байшин барьж байсан хоёр хүний түүхийг өгүүлэв.</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Есүс "Бурхан минь, аав чинь чамайг үргэлж хүлээж байдаг" гэж хэлсэн.</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mn" sz="3200">
                <a:solidFill>
                  <a:schemeClr val="tx1">
                    <a:lumMod val="65000"/>
                    <a:lumOff val="35000"/>
                  </a:schemeClr>
                </a:solidFill>
              </a:rPr>
              <a:t>Тэдний нэг нь элсэн дээр, нөгөө нь хадан дээр байшингаа барихаар шийджээ.</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mn" sz="3200">
                <a:solidFill>
                  <a:schemeClr val="tx1">
                    <a:lumMod val="65000"/>
                    <a:lumOff val="35000"/>
                  </a:schemeClr>
                </a:solidFill>
              </a:rPr>
              <a:t>Тэр хоёр байшин барих гэж их л зүтгэсэн. Хоёр байшин гаднаасаа нэг их ялгаагүй хүчтэй харагдаж байв.</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Хүчтэй аадар борооны улмаас үер буухад элсэн дээр барьсан байшин урссан. Гэвч хадан дээр барьсан байшин бат бөх зогсож байв.</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Есүс "Миний үгийг сонсож, хэрэгжүүлдэг хүн бүр хадан дээр байшингаа барьсан мэргэн хүнтэй адил юм" гэж хэлсэн.</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хичээл</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mn" sz="3600">
                <a:solidFill>
                  <a:schemeClr val="tx1">
                    <a:lumMod val="65000"/>
                    <a:lumOff val="35000"/>
                  </a:schemeClr>
                </a:solidFill>
              </a:rPr>
              <a:t>Есүс "Миний үгийг сонсож, хэрэгжүүлдэг хүн бүр хадан дээр байшингаа барьсан мэргэн хүнтэй адил юм" гэж хэлсэн.</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n" sz="3600">
                <a:solidFill>
                  <a:schemeClr val="tx1">
                    <a:lumMod val="65000"/>
                    <a:lumOff val="35000"/>
                  </a:schemeClr>
                </a:solidFill>
              </a:rPr>
              <a:t>Та Бурханы үг бүрийг хэрэгжүүлдэг үү?</a:t>
            </a:r>
            <a:r xmlns:a="http://schemas.openxmlformats.org/drawingml/2006/main">
              <a:rPr altLang="en-US" lang="mn" sz="3600">
                <a:solidFill>
                  <a:schemeClr val="tx1">
                    <a:lumMod val="65000"/>
                    <a:lumOff val="35000"/>
                  </a:schemeClr>
                </a:solidFill>
              </a:rPr>
              <a:t> </a:t>
            </a:r>
            <a:r xmlns:a="http://schemas.openxmlformats.org/drawingml/2006/main">
              <a:rPr altLang="ko-KR" lang="mn" sz="3600">
                <a:solidFill>
                  <a:schemeClr val="tx1">
                    <a:lumMod val="65000"/>
                    <a:lumOff val="35000"/>
                  </a:schemeClr>
                </a:solidFill>
              </a:rPr>
              <a:t>Бурханы үгийг дуулгавартай дагадаг ухаалаг хүмүүс болцгооё.</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mn" sz="3200"/>
              <a:t>Есүс гэж хэн бэ?</a:t>
            </a:r>
            <a:r xmlns:a="http://schemas.openxmlformats.org/drawingml/2006/main">
              <a:rPr altLang="en-US" lang="m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rgbClr val="0070c0"/>
                </a:solidFill>
              </a:rPr>
              <a:t>Есүс</a:t>
            </a:r>
            <a:r xmlns:a="http://schemas.openxmlformats.org/drawingml/2006/main">
              <a:rPr altLang="en-US" lang="mn" sz="3600">
                <a:solidFill>
                  <a:srgbClr val="0070c0"/>
                </a:solidFill>
              </a:rPr>
              <a:t> </a:t>
            </a:r>
            <a:r xmlns:a="http://schemas.openxmlformats.org/drawingml/2006/main">
              <a:rPr altLang="ko-KR" lang="mn" sz="3600">
                <a:solidFill>
                  <a:srgbClr val="0070c0"/>
                </a:solidFill>
              </a:rPr>
              <a:t>байна..</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Есүс бол Үгийг дуулгавартай дагадаг хүмүүст баярладаг нэгэн.</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асуулт хариулт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mn" sz="3200">
                <a:solidFill>
                  <a:schemeClr val="tx1">
                    <a:lumMod val="65000"/>
                    <a:lumOff val="35000"/>
                  </a:schemeClr>
                </a:solidFill>
              </a:rPr>
              <a:t>Элсэн дээр барьсан байшин хэзээ нурсан бэ?</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① </a:t>
            </a:r>
            <a:r xmlns:a="http://schemas.openxmlformats.org/drawingml/2006/main">
              <a:rPr altLang="ko-KR" lang="mn" sz="2800">
                <a:solidFill>
                  <a:schemeClr val="tx1">
                    <a:lumMod val="65000"/>
                    <a:lumOff val="35000"/>
                  </a:schemeClr>
                </a:solidFill>
              </a:rPr>
              <a:t>Байшин баригдмагц,</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② </a:t>
            </a:r>
            <a:r xmlns:a="http://schemas.openxmlformats.org/drawingml/2006/main">
              <a:rPr altLang="ko-KR" lang="mn" sz="2800">
                <a:solidFill>
                  <a:schemeClr val="tx1">
                    <a:lumMod val="65000"/>
                    <a:lumOff val="35000"/>
                  </a:schemeClr>
                </a:solidFill>
              </a:rPr>
              <a:t>Нар тусч байхад,</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③ </a:t>
            </a:r>
            <a:r xmlns:a="http://schemas.openxmlformats.org/drawingml/2006/main">
              <a:rPr altLang="ko-KR" lang="mn" sz="2800">
                <a:solidFill>
                  <a:schemeClr val="tx1">
                    <a:lumMod val="65000"/>
                    <a:lumOff val="35000"/>
                  </a:schemeClr>
                </a:solidFill>
              </a:rPr>
              <a:t>Гэрт олон хүн орж ирэхэд,</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④ </a:t>
            </a:r>
            <a:r xmlns:a="http://schemas.openxmlformats.org/drawingml/2006/main">
              <a:rPr altLang="ko-KR" lang="mn" sz="2800">
                <a:solidFill>
                  <a:schemeClr val="tx1">
                    <a:lumMod val="65000"/>
                    <a:lumOff val="35000"/>
                  </a:schemeClr>
                </a:solidFill>
              </a:rPr>
              <a:t>Бороо их орж, үер буухад,</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rgbClr val="ff0000"/>
                </a:solidFill>
              </a:rPr>
              <a:t>④ </a:t>
            </a:r>
            <a:r xmlns:a="http://schemas.openxmlformats.org/drawingml/2006/main">
              <a:rPr altLang="ko-KR" lang="mn" sz="2800">
                <a:solidFill>
                  <a:srgbClr val="ff0000"/>
                </a:solidFill>
              </a:rPr>
              <a:t>Бороо их орж, үер буухад,</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үг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mn" sz="3600"/>
              <a:t>"Тиймээс миний эдгээр үгийг сонсож, хэрэгжүүлдэг хүн бүр хадан дээр байшингаа барьсан мэргэн хүнтэй адил юм.</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n" sz="2800">
                <a:solidFill>
                  <a:schemeClr val="tx1">
                    <a:lumMod val="65000"/>
                    <a:lumOff val="35000"/>
                  </a:schemeClr>
                </a:solidFill>
              </a:rPr>
              <a:t>Матай</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7:</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n" altLang="ko-KR" b="1">
                <a:solidFill>
                  <a:schemeClr val="tx1">
                    <a:lumMod val="50000"/>
                    <a:lumOff val="50000"/>
                  </a:schemeClr>
                </a:solidFill>
              </a:rPr>
              <a:t>№ 79 Бурханы үг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mn" altLang="ko-KR" sz="4400"/>
              <a:t>Таван мэргэн онгон охид</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үг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mn" sz="3600"/>
              <a:t>"Тиймээс та нар өдөр, цагийг мэдэхгүй тул сонор сэрэмжтэй байгаарай."</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n" sz="2800">
                <a:solidFill>
                  <a:schemeClr val="tx1">
                    <a:lumMod val="65000"/>
                    <a:lumOff val="35000"/>
                  </a:schemeClr>
                </a:solidFill>
              </a:rPr>
              <a:t>Матай</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25:</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хичээл</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mn" sz="3200">
                <a:solidFill>
                  <a:schemeClr val="tx1">
                    <a:lumMod val="65000"/>
                    <a:lumOff val="35000"/>
                  </a:schemeClr>
                </a:solidFill>
              </a:rPr>
              <a:t>Бид амьдралдаа маш их нүгэл үйлддэг.</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Тиймээс бид Бурханы эсрэг нүгэл үйлдсэндээ буруутай мэт санагддаг.</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Гэвч Бурхан бидний нүглийг үргэлж уучилж байсан.</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Учир нь Есүс бидний бүх нүглийг аль хэдийн өөр дээрээ авсан.</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Та үүнд итгэж, Бурханд талархал, баяр баясгалантайгаар очих ёстой.</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Хуримын найранд бэлдэж байсан арван онгон охин байв. Таван мэргэн охин хангалттай тостой чийдэн бэлтгэсэн боловч нөгөө таван нь хийсэнгүй.</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mn" altLang="ko-KR" sz="3200">
                <a:solidFill>
                  <a:schemeClr val="tx1">
                    <a:lumMod val="65000"/>
                    <a:lumOff val="35000"/>
                  </a:schemeClr>
                </a:solidFill>
              </a:rPr>
              <a:t>Шөнө нь хүргэн хоцорч ирэхэд арван охин унтжээ.</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"Хүргэн энд байна!" Онгон охид яаран бослоо. Тэгээд тосоо дутуу бэлтгэсэн таван онгоны гэрэл унтарчээ.</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"Бидэнд тос өгөөч." "Хэрэв бид танд тосоо өгвөл бидний газрын тос дуусч магадгүй. Явж тос ав."</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Гэтэл таван тэнэг охин тос авахаар явж байтал найрын үүд хаагдсан байна. Эцэст нь таван тэнэг охиныг үдэшлэгт оролцуулахгүй байв.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хичээл</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mn" sz="3600">
                <a:solidFill>
                  <a:schemeClr val="tx1">
                    <a:lumMod val="65000"/>
                    <a:lumOff val="35000"/>
                  </a:schemeClr>
                </a:solidFill>
              </a:rPr>
              <a:t>Энэ бол Есүс буцаж ирэх өдрийг хэрхэн хүлээхийг бидэнд хэлдэг түүх юм.</a:t>
            </a:r>
            <a:r xmlns:a="http://schemas.openxmlformats.org/drawingml/2006/main">
              <a:rPr altLang="en-US" lang="mn" sz="3600">
                <a:solidFill>
                  <a:schemeClr val="tx1">
                    <a:lumMod val="65000"/>
                    <a:lumOff val="35000"/>
                  </a:schemeClr>
                </a:solidFill>
              </a:rPr>
              <a:t> </a:t>
            </a:r>
            <a:r xmlns:a="http://schemas.openxmlformats.org/drawingml/2006/main">
              <a:rPr altLang="ko-KR" lang="mn" sz="3600">
                <a:solidFill>
                  <a:schemeClr val="tx1">
                    <a:lumMod val="65000"/>
                    <a:lumOff val="35000"/>
                  </a:schemeClr>
                </a:solidFill>
              </a:rPr>
              <a:t>Хэн ч мэдэхгүй</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n" sz="3600">
                <a:solidFill>
                  <a:schemeClr val="tx1">
                    <a:lumMod val="65000"/>
                    <a:lumOff val="35000"/>
                  </a:schemeClr>
                </a:solidFill>
              </a:rPr>
              <a:t>Есүс хэзээ дахин ирэх болно.</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mn" sz="3600">
                <a:solidFill>
                  <a:schemeClr val="tx1">
                    <a:lumMod val="65000"/>
                    <a:lumOff val="35000"/>
                  </a:schemeClr>
                </a:solidFill>
              </a:rPr>
              <a:t>Гэхдээ таван мэргэн онгон охин шиг бид үргэлж сэрээд Есүсийг бэлэн зүрх сэтгэлээр хүлээх ёстой.</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mn" sz="3200"/>
              <a:t>Есүс гэж хэн бэ?</a:t>
            </a:r>
            <a:r xmlns:a="http://schemas.openxmlformats.org/drawingml/2006/main">
              <a:rPr altLang="en-US" lang="m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rgbClr val="0070c0"/>
                </a:solidFill>
              </a:rPr>
              <a:t>Есүс..</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Хэн ч мэдэхгүй байхад Есүс энэ нутагт дахин ирнэ гэж амласан.</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асуулт хариулт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n" sz="3200">
                <a:solidFill>
                  <a:schemeClr val="tx1">
                    <a:lumMod val="65000"/>
                    <a:lumOff val="35000"/>
                  </a:schemeClr>
                </a:solidFill>
              </a:rPr>
              <a:t>Мунхаг таван онгон юу бэлдээгүй вэ?</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① </a:t>
            </a:r>
            <a:r xmlns:a="http://schemas.openxmlformats.org/drawingml/2006/main">
              <a:rPr altLang="ko-KR" lang="mn" sz="2800">
                <a:solidFill>
                  <a:schemeClr val="tx1">
                    <a:lumMod val="65000"/>
                    <a:lumOff val="35000"/>
                  </a:schemeClr>
                </a:solidFill>
              </a:rPr>
              <a:t>тос</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② </a:t>
            </a:r>
            <a:r xmlns:a="http://schemas.openxmlformats.org/drawingml/2006/main">
              <a:rPr altLang="ko-KR" lang="mn" sz="2800">
                <a:solidFill>
                  <a:schemeClr val="tx1">
                    <a:lumMod val="65000"/>
                    <a:lumOff val="35000"/>
                  </a:schemeClr>
                </a:solidFill>
              </a:rPr>
              <a:t>ус</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③ </a:t>
            </a:r>
            <a:r xmlns:a="http://schemas.openxmlformats.org/drawingml/2006/main">
              <a:rPr altLang="ko-KR" lang="mn" sz="2800">
                <a:solidFill>
                  <a:schemeClr val="tx1">
                    <a:lumMod val="65000"/>
                    <a:lumOff val="35000"/>
                  </a:schemeClr>
                </a:solidFill>
              </a:rPr>
              <a:t>хувцас</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④ </a:t>
            </a:r>
            <a:r xmlns:a="http://schemas.openxmlformats.org/drawingml/2006/main">
              <a:rPr altLang="ko-KR" lang="mn" sz="2800">
                <a:solidFill>
                  <a:schemeClr val="tx1">
                    <a:lumMod val="65000"/>
                    <a:lumOff val="35000"/>
                  </a:schemeClr>
                </a:solidFill>
              </a:rPr>
              <a:t>бэлэг</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rgbClr val="ff0000"/>
                </a:solidFill>
              </a:rPr>
              <a:t>① </a:t>
            </a:r>
            <a:r xmlns:a="http://schemas.openxmlformats.org/drawingml/2006/main">
              <a:rPr altLang="ko-KR" lang="mn" sz="2800">
                <a:solidFill>
                  <a:srgbClr val="ff0000"/>
                </a:solidFill>
              </a:rPr>
              <a:t>тос</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үг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mn" sz="3600"/>
              <a:t>"Тиймээс та нар өдөр, цагийг мэдэхгүй тул сонор сэрэмжтэй байгаарай."</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n" sz="2800">
                <a:solidFill>
                  <a:schemeClr val="tx1">
                    <a:lumMod val="65000"/>
                    <a:lumOff val="35000"/>
                  </a:schemeClr>
                </a:solidFill>
              </a:rPr>
              <a:t>Матай</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25:</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n" altLang="ko-KR" b="1">
                <a:solidFill>
                  <a:schemeClr val="tx1">
                    <a:lumMod val="50000"/>
                    <a:lumOff val="50000"/>
                  </a:schemeClr>
                </a:solidFill>
              </a:rPr>
              <a:t>№80 Бурханы үг</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mn" altLang="ko-KR" sz="4400"/>
              <a:t>Авьяаслаг хүмүүсийн сургаалт зүйрлэл</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mn" sz="3200"/>
              <a:t>Есүс гэж хэн бэ?</a:t>
            </a:r>
            <a:r xmlns:a="http://schemas.openxmlformats.org/drawingml/2006/main">
              <a:rPr altLang="en-US" lang="m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rgbClr val="0070c0"/>
                </a:solidFill>
              </a:rPr>
              <a:t>Есүс</a:t>
            </a:r>
            <a:r xmlns:a="http://schemas.openxmlformats.org/drawingml/2006/main">
              <a:rPr altLang="en-US" lang="mn" sz="3600">
                <a:solidFill>
                  <a:srgbClr val="0070c0"/>
                </a:solidFill>
              </a:rPr>
              <a:t> </a:t>
            </a:r>
            <a:r xmlns:a="http://schemas.openxmlformats.org/drawingml/2006/main">
              <a:rPr altLang="ko-KR" lang="mn" sz="3600">
                <a:solidFill>
                  <a:srgbClr val="0070c0"/>
                </a:solidFill>
              </a:rPr>
              <a:t>байна..</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Есүс бол биднийг үргэлж хайрлаж, хүлээдэг нэгэн.</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t>Өнөөдрийн үг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mn" sz="3600"/>
              <a:t>"Түүний эзэн хариуд нь "Сайн байна, сайн, үнэнч боол! Та цөөн зүйлд үнэнч байсан; Би чамайг олон зүйлийг хариуцах болно. Ирж, эзнийхээ аз жаргалыг хуваалцаарай!"</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n" sz="2800">
                <a:solidFill>
                  <a:schemeClr val="tx1">
                    <a:lumMod val="65000"/>
                    <a:lumOff val="35000"/>
                  </a:schemeClr>
                </a:solidFill>
              </a:rPr>
              <a:t>Матай</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Нэг хүн гадаад руу явахдаа зарц нартаа мөнгө даатгасан. Тэр нэгдүгээр зарцад таван талант, хоёрдугаарт хоёр, гуравдугаарт нэг талант өгсөн.</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mn" sz="2800">
                <a:solidFill>
                  <a:schemeClr val="tx1">
                    <a:lumMod val="65000"/>
                    <a:lumOff val="35000"/>
                  </a:schemeClr>
                </a:solidFill>
              </a:rPr>
              <a:t>5 талант, хоёр талант авсан зарц нэгэн зэрэг очиж, мөнгөө ажилд оруулан хоёр дахин нэмэгджээ. Гэтэл 1 талант авсан хүн гарч ирээд газар ухаад эзнийхээ мөнгийг нуусан.</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Эзэн буцаж ирээд тэдэнтэй тооцоо хийхэд эхний зарц нь таван талант, хоёр дахь нь хоёр талант нэмж авав.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Гэвч нэг талант авсан зарц нэг ч талант авсангүй. “Багш аа, та надад ганцхан авьяас өгсөн. Тэгвэл би яаж илүү их мөнгө олох вэ?"</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mn" altLang="ko-KR" sz="2800">
                <a:solidFill>
                  <a:schemeClr val="tx1">
                    <a:lumMod val="65000"/>
                    <a:lumOff val="35000"/>
                  </a:schemeClr>
                </a:solidFill>
              </a:rPr>
              <a:t>Түүний эзэн уурлав. “Чи миний мөнгийг банкныханд хадгалуулах ёстой байсан, би хүүтэй нь буцааж авах байсан. Үнэгүй зарц минь, гэрээс минь зайл!"</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хичээл</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mn" sz="3200">
                <a:solidFill>
                  <a:schemeClr val="tx1">
                    <a:lumMod val="65000"/>
                    <a:lumOff val="35000"/>
                  </a:schemeClr>
                </a:solidFill>
              </a:rPr>
              <a:t>Есүс авьяас билгийн тухай сургаалт зүйрлэлээр дамжуулан залхуу байх ёсгүйг анхааруулж байна.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Бид хэдийг авсанаас илүү чухал зүйл бий.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Өөрт байгаа зүйлээ үнэнчээр ашигласнаар Бурханы алдрын төлөө амьдрах нь илүү чухал юм.</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Бид бүгд ийм амьдралаар амьдрах ёстой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 sz="3200">
                <a:solidFill>
                  <a:schemeClr val="tx1">
                    <a:lumMod val="65000"/>
                    <a:lumOff val="35000"/>
                  </a:schemeClr>
                </a:solidFill>
              </a:rPr>
              <a:t>Есүсээр магтагдахын тулд.</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mn" sz="3200"/>
              <a:t>Есүс гэж хэн бэ?</a:t>
            </a:r>
            <a:r xmlns:a="http://schemas.openxmlformats.org/drawingml/2006/main">
              <a:rPr altLang="en-US" lang="mn"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rgbClr val="0070c0"/>
                </a:solidFill>
              </a:rPr>
              <a:t>Есүс бол..</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mn" sz="3600">
                <a:solidFill>
                  <a:schemeClr val="tx1">
                    <a:lumMod val="65000"/>
                    <a:lumOff val="35000"/>
                  </a:schemeClr>
                </a:solidFill>
              </a:rPr>
              <a:t>Есүс бол бидний амьдралыг үнэлж, зохих ёсоор урамшуулдаг бидний эзэн юм.</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solidFill>
                  <a:srgbClr val="ff0000"/>
                </a:solidFill>
              </a:rPr>
              <a:t>Өнөөдрийн асуулт хариулт</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mn" sz="3200">
                <a:solidFill>
                  <a:schemeClr val="tx1">
                    <a:lumMod val="65000"/>
                    <a:lumOff val="35000"/>
                  </a:schemeClr>
                </a:solidFill>
              </a:rPr>
              <a:t>Эзэн хол явж байхдаа зарц нарт юу даатгасан бэ?</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① </a:t>
            </a:r>
            <a:r xmlns:a="http://schemas.openxmlformats.org/drawingml/2006/main">
              <a:rPr altLang="ko-KR" lang="mn" sz="2800">
                <a:solidFill>
                  <a:schemeClr val="tx1">
                    <a:lumMod val="65000"/>
                    <a:lumOff val="35000"/>
                  </a:schemeClr>
                </a:solidFill>
              </a:rPr>
              <a:t>байшин</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② </a:t>
            </a:r>
            <a:r xmlns:a="http://schemas.openxmlformats.org/drawingml/2006/main">
              <a:rPr altLang="ko-KR" lang="mn" sz="2800">
                <a:solidFill>
                  <a:schemeClr val="tx1">
                    <a:lumMod val="65000"/>
                    <a:lumOff val="35000"/>
                  </a:schemeClr>
                </a:solidFill>
              </a:rPr>
              <a:t>талбар</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③ </a:t>
            </a:r>
            <a:r xmlns:a="http://schemas.openxmlformats.org/drawingml/2006/main">
              <a:rPr altLang="ko-KR" lang="mn" sz="2800">
                <a:solidFill>
                  <a:schemeClr val="tx1">
                    <a:lumMod val="65000"/>
                    <a:lumOff val="35000"/>
                  </a:schemeClr>
                </a:solidFill>
              </a:rPr>
              <a:t>дэлгүүр</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chemeClr val="tx1">
                    <a:lumMod val="65000"/>
                    <a:lumOff val="35000"/>
                  </a:schemeClr>
                </a:solidFill>
              </a:rPr>
              <a:t>④ </a:t>
            </a:r>
            <a:r xmlns:a="http://schemas.openxmlformats.org/drawingml/2006/main">
              <a:rPr altLang="ko-KR" lang="mn" sz="2800">
                <a:solidFill>
                  <a:schemeClr val="tx1">
                    <a:lumMod val="65000"/>
                    <a:lumOff val="35000"/>
                  </a:schemeClr>
                </a:solidFill>
              </a:rPr>
              <a:t>авьяас</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 sz="2800">
                <a:solidFill>
                  <a:srgbClr val="ff0000"/>
                </a:solidFill>
              </a:rPr>
              <a:t>④ </a:t>
            </a:r>
            <a:r xmlns:a="http://schemas.openxmlformats.org/drawingml/2006/main">
              <a:rPr altLang="ko-KR" lang="mn" sz="2800">
                <a:solidFill>
                  <a:srgbClr val="ff0000"/>
                </a:solidFill>
              </a:rPr>
              <a:t>авьяас</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 sz="4000"/>
              <a:t>Өнөөдрийн үг</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mn" sz="3600"/>
              <a:t>"Түүний эзэн хариуд нь "Сайн байна, сайн, үнэнч боол! Та цөөн зүйлд үнэнч байсан; Би чамайг олон зүйлийг хариуцах болно. Ирж, эзнийхээ аз жаргалыг хуваалцаарай!"</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mn" sz="2800">
                <a:solidFill>
                  <a:schemeClr val="tx1">
                    <a:lumMod val="65000"/>
                    <a:lumOff val="35000"/>
                  </a:schemeClr>
                </a:solidFill>
              </a:rPr>
              <a:t>Матай</a:t>
            </a:r>
            <a:r xmlns:a="http://schemas.openxmlformats.org/drawingml/2006/main">
              <a:rPr altLang="en-US" lang="mn" sz="2800">
                <a:solidFill>
                  <a:schemeClr val="tx1">
                    <a:lumMod val="65000"/>
                    <a:lumOff val="35000"/>
                  </a:schemeClr>
                </a:solidFill>
              </a:rPr>
              <a:t> </a:t>
            </a:r>
            <a:r xmlns:a="http://schemas.openxmlformats.org/drawingml/2006/main">
              <a:rPr altLang="ko-KR" lang="mn"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